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3126">
          <p15:clr>
            <a:srgbClr val="A4A3A4"/>
          </p15:clr>
        </p15:guide>
        <p15:guide id="2" pos="2141">
          <p15:clr>
            <a:srgbClr val="A4A3A4"/>
          </p15:clr>
        </p15:guide>
      </p15:notesGuideLst>
    </p:ext>
    <p:ext uri="GoogleSlidesCustomDataVersion2">
      <go:slidesCustomData xmlns:go="http://customooxmlschemas.google.com/" r:id="rId53" roundtripDataSignature="AMtx7mgkAAACOFbmTZ8V6oNN3v20pTwZ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56049E-48E7-488C-AE2D-577A88C0B821}">
  <a:tblStyle styleId="{5A56049E-48E7-488C-AE2D-577A88C0B82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3126"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customschemas.google.com/relationships/presentationmetadata" Target="metadata"/><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8" name="Google Shape;48;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Muy popular en organizaciones modernas que buscan una integración continua entre desarrollo y operaciones.</a:t>
            </a:r>
            <a:endParaRPr>
              <a:latin typeface="Calibri"/>
              <a:ea typeface="Calibri"/>
              <a:cs typeface="Calibri"/>
              <a:sym typeface="Calibri"/>
            </a:endParaRPr>
          </a:p>
        </p:txBody>
      </p:sp>
      <p:sp>
        <p:nvSpPr>
          <p:cNvPr id="128" name="Google Shape;128;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37" name="Google Shape;137;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44" name="Google Shape;144;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53" name="Google Shape;153;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62" name="Google Shape;162;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71" name="Google Shape;171;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80" name="Google Shape;180;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89" name="Google Shape;189;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98" name="Google Shape;198;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07" name="Google Shape;207;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60" name="Google Shape;60;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16" name="Google Shape;216;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25" name="Google Shape;225;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34" name="Google Shape;234;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43" name="Google Shape;243;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52" name="Google Shape;252;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61" name="Google Shape;261;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0" name="Google Shape;270;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9" name="Google Shape;279;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88" name="Google Shape;288;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97" name="Google Shape;297;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67" name="Google Shape;67;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06" name="Google Shape;306;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15" name="Google Shape;315;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24" name="Google Shape;324;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33" name="Google Shape;333;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42" name="Google Shape;342;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49" name="Google Shape;349;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58" name="Google Shape;358;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67" name="Google Shape;367;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76" name="Google Shape;376;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85" name="Google Shape;385;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74" name="Google Shape;74;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94" name="Google Shape;394;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03" name="Google Shape;403;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12" name="Google Shape;412;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21" name="Google Shape;421;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30" name="Google Shape;430;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439" name="Google Shape;439;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p:txBody>
      </p:sp>
      <p:sp>
        <p:nvSpPr>
          <p:cNvPr id="447" name="Google Shape;447;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83" name="Google Shape;83;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92" name="Google Shape;92;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Aunque ha disminuido en uso en comparación con los métodos más ágiles, sigue siendo popular en proyectos grandes y regulados.</a:t>
            </a:r>
            <a:endParaRPr>
              <a:latin typeface="Calibri"/>
              <a:ea typeface="Calibri"/>
              <a:cs typeface="Calibri"/>
              <a:sym typeface="Calibri"/>
            </a:endParaRPr>
          </a:p>
        </p:txBody>
      </p:sp>
      <p:sp>
        <p:nvSpPr>
          <p:cNvPr id="101" name="Google Shape;101;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Altamente popular, especialmente en startups y proyectos dinámicos.</a:t>
            </a:r>
            <a:endParaRPr>
              <a:latin typeface="Calibri"/>
              <a:ea typeface="Calibri"/>
              <a:cs typeface="Calibri"/>
              <a:sym typeface="Calibri"/>
            </a:endParaRPr>
          </a:p>
        </p:txBody>
      </p:sp>
      <p:sp>
        <p:nvSpPr>
          <p:cNvPr id="110" name="Google Shape;110;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Es una de las metodologías ágiles más populares.</a:t>
            </a:r>
            <a:endParaRPr>
              <a:latin typeface="Calibri"/>
              <a:ea typeface="Calibri"/>
              <a:cs typeface="Calibri"/>
              <a:sym typeface="Calibri"/>
            </a:endParaRPr>
          </a:p>
        </p:txBody>
      </p:sp>
      <p:sp>
        <p:nvSpPr>
          <p:cNvPr id="119" name="Google Shape;119;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Bibliografía">
  <p:cSld name="Diapo_Bibliografía">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57"/>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43" name="Google Shape;43;p57"/>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44" name="Google Shape;44;p57"/>
          <p:cNvSpPr txBox="1"/>
          <p:nvPr>
            <p:ph idx="1" type="body"/>
          </p:nvPr>
        </p:nvSpPr>
        <p:spPr>
          <a:xfrm>
            <a:off x="927366" y="1670049"/>
            <a:ext cx="7713398" cy="3527425"/>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Diapo_Subtema con Imagen Horizontal">
    <p:spTree>
      <p:nvGrpSpPr>
        <p:cNvPr id="15" name="Shape 15"/>
        <p:cNvGrpSpPr/>
        <p:nvPr/>
      </p:nvGrpSpPr>
      <p:grpSpPr>
        <a:xfrm>
          <a:off x="0" y="0"/>
          <a:ext cx="0" cy="0"/>
          <a:chOff x="0" y="0"/>
          <a:chExt cx="0" cy="0"/>
        </a:xfrm>
      </p:grpSpPr>
      <p:sp>
        <p:nvSpPr>
          <p:cNvPr id="16" name="Google Shape;16;p49"/>
          <p:cNvSpPr/>
          <p:nvPr>
            <p:ph idx="2" type="pic"/>
          </p:nvPr>
        </p:nvSpPr>
        <p:spPr>
          <a:xfrm>
            <a:off x="475687" y="2877477"/>
            <a:ext cx="8207375" cy="2394000"/>
          </a:xfrm>
          <a:prstGeom prst="rect">
            <a:avLst/>
          </a:prstGeom>
          <a:noFill/>
          <a:ln>
            <a:noFill/>
          </a:ln>
        </p:spPr>
      </p:sp>
      <p:sp>
        <p:nvSpPr>
          <p:cNvPr id="17" name="Google Shape;17;p4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4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4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Vertical">
  <p:cSld name="Diapo_Subtema con Imagen Vertical">
    <p:spTree>
      <p:nvGrpSpPr>
        <p:cNvPr id="21" name="Shape 21"/>
        <p:cNvGrpSpPr/>
        <p:nvPr/>
      </p:nvGrpSpPr>
      <p:grpSpPr>
        <a:xfrm>
          <a:off x="0" y="0"/>
          <a:ext cx="0" cy="0"/>
          <a:chOff x="0" y="0"/>
          <a:chExt cx="0" cy="0"/>
        </a:xfrm>
      </p:grpSpPr>
      <p:sp>
        <p:nvSpPr>
          <p:cNvPr id="22" name="Google Shape;22;p51"/>
          <p:cNvSpPr/>
          <p:nvPr>
            <p:ph idx="2" type="pic"/>
          </p:nvPr>
        </p:nvSpPr>
        <p:spPr>
          <a:xfrm>
            <a:off x="4572000" y="804863"/>
            <a:ext cx="4103688" cy="4463362"/>
          </a:xfrm>
          <a:prstGeom prst="rect">
            <a:avLst/>
          </a:prstGeom>
          <a:noFill/>
          <a:ln>
            <a:noFill/>
          </a:ln>
        </p:spPr>
      </p:sp>
      <p:sp>
        <p:nvSpPr>
          <p:cNvPr id="23" name="Google Shape;23;p5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5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51"/>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Introduccion">
  <p:cSld name="Diapo_Introduccion">
    <p:bg>
      <p:bgPr>
        <a:solidFill>
          <a:srgbClr val="F2F2F2"/>
        </a:solidFill>
      </p:bgPr>
    </p:bg>
    <p:spTree>
      <p:nvGrpSpPr>
        <p:cNvPr id="27" name="Shape 27"/>
        <p:cNvGrpSpPr/>
        <p:nvPr/>
      </p:nvGrpSpPr>
      <p:grpSpPr>
        <a:xfrm>
          <a:off x="0" y="0"/>
          <a:ext cx="0" cy="0"/>
          <a:chOff x="0" y="0"/>
          <a:chExt cx="0" cy="0"/>
        </a:xfrm>
      </p:grpSpPr>
      <p:sp>
        <p:nvSpPr>
          <p:cNvPr id="28" name="Google Shape;28;p53"/>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Calibri"/>
              <a:buNone/>
            </a:pPr>
            <a:r>
              <a:rPr b="1" i="0" lang="es-ES" sz="1620" u="none" cap="none" strike="noStrike">
                <a:solidFill>
                  <a:schemeClr val="dk1"/>
                </a:solidFill>
                <a:latin typeface="Calibri"/>
                <a:ea typeface="Calibri"/>
                <a:cs typeface="Calibri"/>
                <a:sym typeface="Calibri"/>
              </a:rPr>
              <a:t>INTRODUCCIÓN</a:t>
            </a:r>
            <a:endParaRPr b="0" i="0" sz="1400" u="none" cap="none" strike="noStrike">
              <a:solidFill>
                <a:srgbClr val="000000"/>
              </a:solidFill>
              <a:latin typeface="Arial"/>
              <a:ea typeface="Arial"/>
              <a:cs typeface="Arial"/>
              <a:sym typeface="Arial"/>
            </a:endParaRPr>
          </a:p>
        </p:txBody>
      </p:sp>
      <p:pic>
        <p:nvPicPr>
          <p:cNvPr id="29" name="Google Shape;29;p53"/>
          <p:cNvPicPr preferRelativeResize="0"/>
          <p:nvPr/>
        </p:nvPicPr>
        <p:blipFill rotWithShape="1">
          <a:blip r:embed="rId2">
            <a:alphaModFix/>
          </a:blip>
          <a:srcRect b="0" l="0" r="0" t="0"/>
          <a:stretch/>
        </p:blipFill>
        <p:spPr>
          <a:xfrm>
            <a:off x="503239" y="573356"/>
            <a:ext cx="424127" cy="424127"/>
          </a:xfrm>
          <a:prstGeom prst="rect">
            <a:avLst/>
          </a:prstGeom>
          <a:solidFill>
            <a:srgbClr val="F2F2F2"/>
          </a:solidFill>
          <a:ln>
            <a:noFill/>
          </a:ln>
        </p:spPr>
      </p:pic>
      <p:sp>
        <p:nvSpPr>
          <p:cNvPr id="30" name="Google Shape;30;p53"/>
          <p:cNvSpPr txBox="1"/>
          <p:nvPr>
            <p:ph idx="1" type="body"/>
          </p:nvPr>
        </p:nvSpPr>
        <p:spPr>
          <a:xfrm>
            <a:off x="503238" y="1670050"/>
            <a:ext cx="8137525" cy="3563938"/>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guide id="2" pos="317">
          <p15:clr>
            <a:srgbClr val="FBAE40"/>
          </p15:clr>
        </p15:guide>
        <p15:guide id="3" pos="5443">
          <p15:clr>
            <a:srgbClr val="FBAE40"/>
          </p15:clr>
        </p15:guide>
        <p15:guide id="4" orient="horz" pos="329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Cuadro">
  <p:cSld name="Diapo_Subtema con Cuadro">
    <p:spTree>
      <p:nvGrpSpPr>
        <p:cNvPr id="31" name="Shape 31"/>
        <p:cNvGrpSpPr/>
        <p:nvPr/>
      </p:nvGrpSpPr>
      <p:grpSpPr>
        <a:xfrm>
          <a:off x="0" y="0"/>
          <a:ext cx="0" cy="0"/>
          <a:chOff x="0" y="0"/>
          <a:chExt cx="0" cy="0"/>
        </a:xfrm>
      </p:grpSpPr>
      <p:sp>
        <p:nvSpPr>
          <p:cNvPr id="32" name="Google Shape;32;p54"/>
          <p:cNvSpPr/>
          <p:nvPr>
            <p:ph idx="2" type="pic"/>
          </p:nvPr>
        </p:nvSpPr>
        <p:spPr>
          <a:xfrm>
            <a:off x="468313" y="1175705"/>
            <a:ext cx="8207375" cy="4096800"/>
          </a:xfrm>
          <a:prstGeom prst="rect">
            <a:avLst/>
          </a:prstGeom>
          <a:noFill/>
          <a:ln>
            <a:noFill/>
          </a:ln>
        </p:spPr>
      </p:sp>
      <p:sp>
        <p:nvSpPr>
          <p:cNvPr id="33" name="Google Shape;33;p54"/>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Google Shape;34;p5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p:cSld name="Diapo_Subtema">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5"/>
          <p:cNvSpPr txBox="1"/>
          <p:nvPr>
            <p:ph idx="1" type="body"/>
          </p:nvPr>
        </p:nvSpPr>
        <p:spPr>
          <a:xfrm>
            <a:off x="468314" y="3714841"/>
            <a:ext cx="5543549" cy="810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5000"/>
              </a:lnSpc>
              <a:spcBef>
                <a:spcPts val="0"/>
              </a:spcBef>
              <a:spcAft>
                <a:spcPts val="0"/>
              </a:spcAft>
              <a:buClr>
                <a:schemeClr val="lt1"/>
              </a:buClr>
              <a:buSzPts val="2800"/>
              <a:buFont typeface="Arial"/>
              <a:buNone/>
              <a:defRPr b="1" i="0" sz="2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378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Conclusiones">
  <p:cSld name="Diapo_Conclusiones">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56"/>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CONCLUSIONES</a:t>
            </a:r>
            <a:endParaRPr b="0" i="0" sz="1400" u="none" cap="none" strike="noStrike">
              <a:solidFill>
                <a:srgbClr val="000000"/>
              </a:solidFill>
              <a:latin typeface="Arial"/>
              <a:ea typeface="Arial"/>
              <a:cs typeface="Arial"/>
              <a:sym typeface="Arial"/>
            </a:endParaRPr>
          </a:p>
        </p:txBody>
      </p:sp>
      <p:pic>
        <p:nvPicPr>
          <p:cNvPr id="39" name="Google Shape;39;p56"/>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40" name="Google Shape;40;p56"/>
          <p:cNvSpPr txBox="1"/>
          <p:nvPr>
            <p:ph idx="1" type="body"/>
          </p:nvPr>
        </p:nvSpPr>
        <p:spPr>
          <a:xfrm>
            <a:off x="927366" y="1670909"/>
            <a:ext cx="7713398" cy="3526566"/>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Calibri"/>
              <a:buAutoNum type="arabicPeriod"/>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7"/>
          <p:cNvGrpSpPr/>
          <p:nvPr/>
        </p:nvGrpSpPr>
        <p:grpSpPr>
          <a:xfrm>
            <a:off x="793745" y="5369051"/>
            <a:ext cx="8104596" cy="215444"/>
            <a:chOff x="793745" y="5369051"/>
            <a:chExt cx="7954689" cy="215444"/>
          </a:xfrm>
        </p:grpSpPr>
        <p:sp>
          <p:nvSpPr>
            <p:cNvPr id="11" name="Google Shape;11;p47"/>
            <p:cNvSpPr txBox="1"/>
            <p:nvPr/>
          </p:nvSpPr>
          <p:spPr>
            <a:xfrm>
              <a:off x="793745" y="5369051"/>
              <a:ext cx="210860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ANÁLISIS Y DISEÑO DE SISTEMAS I  •  SESIÓN 06</a:t>
              </a:r>
              <a:endParaRPr b="0" i="0" sz="800" u="none" cap="none" strike="noStrike">
                <a:solidFill>
                  <a:srgbClr val="7F7F7F"/>
                </a:solidFill>
                <a:latin typeface="Calibri"/>
                <a:ea typeface="Calibri"/>
                <a:cs typeface="Calibri"/>
                <a:sym typeface="Calibri"/>
              </a:endParaRPr>
            </a:p>
          </p:txBody>
        </p:sp>
        <p:sp>
          <p:nvSpPr>
            <p:cNvPr id="12" name="Google Shape;12;p47"/>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Calibri"/>
                  <a:ea typeface="Calibri"/>
                  <a:cs typeface="Calibri"/>
                  <a:sym typeface="Calibri"/>
                </a:rPr>
                <a:t>© 2023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47"/>
          <p:cNvPicPr preferRelativeResize="0"/>
          <p:nvPr/>
        </p:nvPicPr>
        <p:blipFill rotWithShape="1">
          <a:blip r:embed="rId1">
            <a:alphaModFix amt="20000"/>
          </a:blip>
          <a:srcRect b="0" l="0" r="0" t="0"/>
          <a:stretch/>
        </p:blipFill>
        <p:spPr>
          <a:xfrm>
            <a:off x="345172" y="5356898"/>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www.iso.org/standard/43447.html" TargetMode="External"/><Relationship Id="rId4" Type="http://schemas.openxmlformats.org/officeDocument/2006/relationships/hyperlink" Target="https://www.scrumguides.org/" TargetMode="External"/><Relationship Id="rId5" Type="http://schemas.openxmlformats.org/officeDocument/2006/relationships/hyperlink" Target="https://standards.ieee.org/industry-connections/software-engineering.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1" name="Google Shape;51;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SESIÓN</a:t>
            </a:r>
            <a:endParaRPr b="0" i="0" sz="1800" u="none" cap="none" strike="noStrike">
              <a:solidFill>
                <a:schemeClr val="dk1"/>
              </a:solidFill>
              <a:latin typeface="Calibri"/>
              <a:ea typeface="Calibri"/>
              <a:cs typeface="Calibri"/>
              <a:sym typeface="Calibri"/>
            </a:endParaRPr>
          </a:p>
        </p:txBody>
      </p:sp>
      <p:sp>
        <p:nvSpPr>
          <p:cNvPr id="52" name="Google Shape;52;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5800"/>
              <a:buFont typeface="Calibri"/>
              <a:buNone/>
            </a:pPr>
            <a:r>
              <a:rPr b="0" i="0" lang="es-ES" sz="5800" u="none" cap="none" strike="noStrike">
                <a:solidFill>
                  <a:srgbClr val="FFFFFF"/>
                </a:solidFill>
                <a:latin typeface="Calibri"/>
                <a:ea typeface="Calibri"/>
                <a:cs typeface="Calibri"/>
                <a:sym typeface="Calibri"/>
              </a:rPr>
              <a:t>06</a:t>
            </a:r>
            <a:endParaRPr b="0" i="0" sz="1800" u="none" cap="none" strike="noStrike">
              <a:solidFill>
                <a:schemeClr val="dk1"/>
              </a:solidFill>
              <a:latin typeface="Calibri"/>
              <a:ea typeface="Calibri"/>
              <a:cs typeface="Calibri"/>
              <a:sym typeface="Calibri"/>
            </a:endParaRPr>
          </a:p>
        </p:txBody>
      </p:sp>
      <p:sp>
        <p:nvSpPr>
          <p:cNvPr id="53" name="Google Shape;53;p1"/>
          <p:cNvSpPr txBox="1"/>
          <p:nvPr/>
        </p:nvSpPr>
        <p:spPr>
          <a:xfrm>
            <a:off x="3159592" y="1674447"/>
            <a:ext cx="5422704"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EL CICLO DE VIDA DEL DESARROLLO DE SISTEMAS</a:t>
            </a:r>
            <a:endParaRPr b="0" i="0" sz="1400" u="none" cap="none" strike="noStrike">
              <a:solidFill>
                <a:srgbClr val="000000"/>
              </a:solidFill>
              <a:latin typeface="Arial"/>
              <a:ea typeface="Arial"/>
              <a:cs typeface="Arial"/>
              <a:sym typeface="Arial"/>
            </a:endParaRPr>
          </a:p>
        </p:txBody>
      </p:sp>
      <p:sp>
        <p:nvSpPr>
          <p:cNvPr id="54" name="Google Shape;54;p1"/>
          <p:cNvSpPr txBox="1"/>
          <p:nvPr/>
        </p:nvSpPr>
        <p:spPr>
          <a:xfrm>
            <a:off x="3175138" y="3367164"/>
            <a:ext cx="5026425" cy="116335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Definiciones de ciclo de vida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Norma técnica NTP 12207</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Implementación del ciclo de vida</a:t>
            </a:r>
            <a:endParaRPr b="0" i="0" sz="1400" u="none" cap="none" strike="noStrike">
              <a:solidFill>
                <a:srgbClr val="000000"/>
              </a:solidFill>
              <a:latin typeface="Arial"/>
              <a:ea typeface="Arial"/>
              <a:cs typeface="Arial"/>
              <a:sym typeface="Arial"/>
            </a:endParaRPr>
          </a:p>
          <a:p>
            <a:pPr indent="-96520" lvl="0" marL="177800" marR="0" rtl="0" algn="l">
              <a:lnSpc>
                <a:spcPct val="120000"/>
              </a:lnSpc>
              <a:spcBef>
                <a:spcPts val="0"/>
              </a:spcBef>
              <a:spcAft>
                <a:spcPts val="0"/>
              </a:spcAft>
              <a:buClr>
                <a:srgbClr val="FFFFFF"/>
              </a:buClr>
              <a:buSzPts val="1280"/>
              <a:buFont typeface="Arial"/>
              <a:buNone/>
            </a:pPr>
            <a:r>
              <a:t/>
            </a:r>
            <a:endParaRPr b="0" i="0" sz="1800" u="none" cap="none" strike="noStrike">
              <a:solidFill>
                <a:schemeClr val="dk1"/>
              </a:solidFill>
              <a:latin typeface="Calibri"/>
              <a:ea typeface="Calibri"/>
              <a:cs typeface="Calibri"/>
              <a:sym typeface="Calibri"/>
            </a:endParaRPr>
          </a:p>
        </p:txBody>
      </p:sp>
      <p:cxnSp>
        <p:nvCxnSpPr>
          <p:cNvPr id="55" name="Google Shape;55;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56" name="Google Shape;56;p1"/>
          <p:cNvSpPr/>
          <p:nvPr/>
        </p:nvSpPr>
        <p:spPr>
          <a:xfrm>
            <a:off x="3289191" y="2982894"/>
            <a:ext cx="3672000"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F85A6"/>
              </a:buClr>
              <a:buSzPts val="1400"/>
              <a:buFont typeface="Calibri"/>
              <a:buNone/>
            </a:pPr>
            <a:r>
              <a:rPr b="1" i="0" lang="es-ES" sz="1400" u="none" cap="none" strike="noStrike">
                <a:solidFill>
                  <a:srgbClr val="1F85A6"/>
                </a:solidFill>
                <a:latin typeface="Calibri"/>
                <a:ea typeface="Calibri"/>
                <a:cs typeface="Calibri"/>
                <a:sym typeface="Calibri"/>
              </a:rPr>
              <a:t>UNIDAD DE APRENDIZAJE 2 – UA2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0"/>
          <p:cNvPicPr preferRelativeResize="0"/>
          <p:nvPr>
            <p:ph idx="2" type="pic"/>
          </p:nvPr>
        </p:nvPicPr>
        <p:blipFill rotWithShape="1">
          <a:blip r:embed="rId3">
            <a:alphaModFix/>
          </a:blip>
          <a:srcRect b="374" l="0" r="0" t="372"/>
          <a:stretch/>
        </p:blipFill>
        <p:spPr>
          <a:xfrm>
            <a:off x="5255581" y="1288915"/>
            <a:ext cx="3062796" cy="3331239"/>
          </a:xfrm>
          <a:prstGeom prst="rect">
            <a:avLst/>
          </a:prstGeom>
          <a:noFill/>
          <a:ln>
            <a:noFill/>
          </a:ln>
        </p:spPr>
      </p:pic>
      <p:sp>
        <p:nvSpPr>
          <p:cNvPr id="131" name="Google Shape;131;p1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DevOps</a:t>
            </a:r>
            <a:endParaRPr/>
          </a:p>
        </p:txBody>
      </p:sp>
      <p:sp>
        <p:nvSpPr>
          <p:cNvPr id="132" name="Google Shape;132;p10"/>
          <p:cNvSpPr txBox="1"/>
          <p:nvPr>
            <p:ph idx="4" type="body"/>
          </p:nvPr>
        </p:nvSpPr>
        <p:spPr>
          <a:xfrm>
            <a:off x="468313" y="1177927"/>
            <a:ext cx="437001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Integra el desarrollo con las operaciones, automatiza muchas tareas y promueve una colaboración continua. </a:t>
            </a:r>
            <a:endParaRPr/>
          </a:p>
          <a:p>
            <a:pPr indent="-266700" lvl="0" marL="266700" rtl="0" algn="l">
              <a:lnSpc>
                <a:spcPct val="100000"/>
              </a:lnSpc>
              <a:spcBef>
                <a:spcPts val="1200"/>
              </a:spcBef>
              <a:spcAft>
                <a:spcPts val="0"/>
              </a:spcAft>
              <a:buClr>
                <a:schemeClr val="dk1"/>
              </a:buClr>
              <a:buSzPts val="1200"/>
              <a:buChar char="❑"/>
            </a:pPr>
            <a:r>
              <a:rPr lang="es-ES"/>
              <a:t>Fases:</a:t>
            </a:r>
            <a:endParaRPr/>
          </a:p>
          <a:p>
            <a:pPr indent="-265113" lvl="1" marL="531813" rtl="0" algn="l">
              <a:lnSpc>
                <a:spcPct val="100000"/>
              </a:lnSpc>
              <a:spcBef>
                <a:spcPts val="600"/>
              </a:spcBef>
              <a:spcAft>
                <a:spcPts val="0"/>
              </a:spcAft>
              <a:buClr>
                <a:schemeClr val="dk1"/>
              </a:buClr>
              <a:buSzPts val="1600"/>
              <a:buChar char="→"/>
            </a:pPr>
            <a:r>
              <a:rPr lang="es-ES"/>
              <a:t>Planificación y Codificación</a:t>
            </a:r>
            <a:endParaRPr/>
          </a:p>
          <a:p>
            <a:pPr indent="-265113" lvl="1" marL="531813" rtl="0" algn="l">
              <a:lnSpc>
                <a:spcPct val="100000"/>
              </a:lnSpc>
              <a:spcBef>
                <a:spcPts val="600"/>
              </a:spcBef>
              <a:spcAft>
                <a:spcPts val="0"/>
              </a:spcAft>
              <a:buClr>
                <a:schemeClr val="dk1"/>
              </a:buClr>
              <a:buSzPts val="1600"/>
              <a:buChar char="→"/>
            </a:pPr>
            <a:r>
              <a:rPr lang="es-ES"/>
              <a:t>Construcción y Pruebas</a:t>
            </a:r>
            <a:endParaRPr/>
          </a:p>
          <a:p>
            <a:pPr indent="-265113" lvl="1" marL="531813" rtl="0" algn="l">
              <a:lnSpc>
                <a:spcPct val="100000"/>
              </a:lnSpc>
              <a:spcBef>
                <a:spcPts val="600"/>
              </a:spcBef>
              <a:spcAft>
                <a:spcPts val="0"/>
              </a:spcAft>
              <a:buClr>
                <a:schemeClr val="dk1"/>
              </a:buClr>
              <a:buSzPts val="1600"/>
              <a:buChar char="→"/>
            </a:pPr>
            <a:r>
              <a:rPr lang="es-ES"/>
              <a:t>Despliegue automatizado y continuo</a:t>
            </a:r>
            <a:endParaRPr/>
          </a:p>
          <a:p>
            <a:pPr indent="-265113" lvl="1" marL="531813" rtl="0" algn="l">
              <a:lnSpc>
                <a:spcPct val="100000"/>
              </a:lnSpc>
              <a:spcBef>
                <a:spcPts val="600"/>
              </a:spcBef>
              <a:spcAft>
                <a:spcPts val="0"/>
              </a:spcAft>
              <a:buClr>
                <a:schemeClr val="dk1"/>
              </a:buClr>
              <a:buSzPts val="1600"/>
              <a:buChar char="→"/>
            </a:pPr>
            <a:r>
              <a:rPr lang="es-ES"/>
              <a:t>Operación y Monitoreo</a:t>
            </a:r>
            <a:endParaRPr/>
          </a:p>
          <a:p>
            <a:pPr indent="-266700" lvl="0" marL="266700" rtl="0" algn="l">
              <a:lnSpc>
                <a:spcPct val="100000"/>
              </a:lnSpc>
              <a:spcBef>
                <a:spcPts val="1200"/>
              </a:spcBef>
              <a:spcAft>
                <a:spcPts val="0"/>
              </a:spcAft>
              <a:buClr>
                <a:schemeClr val="dk1"/>
              </a:buClr>
              <a:buSzPts val="1200"/>
              <a:buChar char="❑"/>
            </a:pPr>
            <a:r>
              <a:rPr lang="es-ES"/>
              <a:t>Usualmente empleado en organizaciones que buscan una colaboración estrecha entre los desarrolladores y los profesionales de TI, y donde la velocidad y la eficiencia son clave.</a:t>
            </a:r>
            <a:endParaRPr/>
          </a:p>
        </p:txBody>
      </p:sp>
      <p:sp>
        <p:nvSpPr>
          <p:cNvPr id="133" name="Google Shape;133;p10"/>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40" name="Google Shape;140;p11"/>
          <p:cNvSpPr/>
          <p:nvPr/>
        </p:nvSpPr>
        <p:spPr>
          <a:xfrm>
            <a:off x="424252" y="3703125"/>
            <a:ext cx="7966170" cy="769401"/>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NORMA TÉCNICA PERUANA NTP-ISO/IEC 12207</a:t>
            </a:r>
            <a:endParaRPr b="0" i="0" sz="1400" u="none" cap="none" strike="noStrike">
              <a:solidFill>
                <a:srgbClr val="000000"/>
              </a:solidFill>
              <a:latin typeface="Arial"/>
              <a:ea typeface="Arial"/>
              <a:cs typeface="Arial"/>
              <a:sym typeface="Arial"/>
            </a:endParaRPr>
          </a:p>
          <a:p>
            <a:pPr indent="-274638" lvl="0" marL="27463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pic>
        <p:nvPicPr>
          <p:cNvPr id="147" name="Google Shape;147;p12"/>
          <p:cNvPicPr preferRelativeResize="0"/>
          <p:nvPr>
            <p:ph idx="2" type="pic"/>
          </p:nvPr>
        </p:nvPicPr>
        <p:blipFill rotWithShape="1">
          <a:blip r:embed="rId3">
            <a:alphaModFix/>
          </a:blip>
          <a:srcRect b="98" l="0" r="0" t="98"/>
          <a:stretch/>
        </p:blipFill>
        <p:spPr>
          <a:xfrm>
            <a:off x="1362372" y="3399051"/>
            <a:ext cx="6419256" cy="1872425"/>
          </a:xfrm>
          <a:prstGeom prst="rect">
            <a:avLst/>
          </a:prstGeom>
          <a:noFill/>
          <a:ln>
            <a:noFill/>
          </a:ln>
        </p:spPr>
      </p:pic>
      <p:sp>
        <p:nvSpPr>
          <p:cNvPr id="148" name="Google Shape;148;p12"/>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 NTP ISO/IEC 12207 proporciona un marco sólido que puede adaptarse a diversas necesidades y contextos, favoreciendo la calidad, la eficiencia y la colaboración en los proyectos de software. </a:t>
            </a:r>
            <a:endParaRPr/>
          </a:p>
          <a:p>
            <a:pPr indent="-266700" lvl="0" marL="266700" rtl="0" algn="l">
              <a:lnSpc>
                <a:spcPct val="100000"/>
              </a:lnSpc>
              <a:spcBef>
                <a:spcPts val="1200"/>
              </a:spcBef>
              <a:spcAft>
                <a:spcPts val="0"/>
              </a:spcAft>
              <a:buClr>
                <a:schemeClr val="dk1"/>
              </a:buClr>
              <a:buSzPts val="1200"/>
              <a:buChar char="❑"/>
            </a:pPr>
            <a:r>
              <a:rPr lang="es-ES"/>
              <a:t>Esta norma es crucial para garantizar una metodología coherente y efectiva en la planificación, diseño, desarrollo, prueba, implementación y mantenimiento de sistemas y software.</a:t>
            </a:r>
            <a:endParaRPr/>
          </a:p>
        </p:txBody>
      </p:sp>
      <p:sp>
        <p:nvSpPr>
          <p:cNvPr id="149" name="Google Shape;149;p12"/>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LA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3"/>
          <p:cNvPicPr preferRelativeResize="0"/>
          <p:nvPr>
            <p:ph idx="2" type="pic"/>
          </p:nvPr>
        </p:nvPicPr>
        <p:blipFill rotWithShape="1">
          <a:blip r:embed="rId3">
            <a:alphaModFix/>
          </a:blip>
          <a:srcRect b="489" l="0" r="0" t="491"/>
          <a:stretch/>
        </p:blipFill>
        <p:spPr>
          <a:xfrm>
            <a:off x="5024761" y="1177927"/>
            <a:ext cx="3374482" cy="3670244"/>
          </a:xfrm>
          <a:prstGeom prst="rect">
            <a:avLst/>
          </a:prstGeom>
          <a:noFill/>
          <a:ln>
            <a:noFill/>
          </a:ln>
        </p:spPr>
      </p:pic>
      <p:sp>
        <p:nvSpPr>
          <p:cNvPr id="156" name="Google Shape;156;p1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PROPÓSITO Y ALCANCE</a:t>
            </a:r>
            <a:endParaRPr/>
          </a:p>
        </p:txBody>
      </p:sp>
      <p:sp>
        <p:nvSpPr>
          <p:cNvPr id="157" name="Google Shape;157;p13"/>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 norma tiene como objetivo establecer una estructura común para los procesos de software, facilitando la comunicación y la comprensión entre todas las partes involucradas en un proyecto.</a:t>
            </a:r>
            <a:endParaRPr/>
          </a:p>
          <a:p>
            <a:pPr indent="-266700" lvl="0" marL="266700" rtl="0" algn="l">
              <a:lnSpc>
                <a:spcPct val="100000"/>
              </a:lnSpc>
              <a:spcBef>
                <a:spcPts val="1200"/>
              </a:spcBef>
              <a:spcAft>
                <a:spcPts val="0"/>
              </a:spcAft>
              <a:buClr>
                <a:schemeClr val="dk1"/>
              </a:buClr>
              <a:buSzPts val="1200"/>
              <a:buChar char="❑"/>
            </a:pPr>
            <a:r>
              <a:rPr lang="es-ES"/>
              <a:t>Es aplicable a:</a:t>
            </a:r>
            <a:endParaRPr/>
          </a:p>
          <a:p>
            <a:pPr indent="-265113" lvl="1" marL="531813" rtl="0" algn="l">
              <a:lnSpc>
                <a:spcPct val="100000"/>
              </a:lnSpc>
              <a:spcBef>
                <a:spcPts val="600"/>
              </a:spcBef>
              <a:spcAft>
                <a:spcPts val="0"/>
              </a:spcAft>
              <a:buClr>
                <a:schemeClr val="dk1"/>
              </a:buClr>
              <a:buSzPts val="1600"/>
              <a:buChar char="→"/>
            </a:pPr>
            <a:r>
              <a:rPr lang="es-ES"/>
              <a:t>La adquisición de sistemas/software</a:t>
            </a:r>
            <a:endParaRPr/>
          </a:p>
          <a:p>
            <a:pPr indent="-265113" lvl="1" marL="531813" rtl="0" algn="l">
              <a:lnSpc>
                <a:spcPct val="100000"/>
              </a:lnSpc>
              <a:spcBef>
                <a:spcPts val="600"/>
              </a:spcBef>
              <a:spcAft>
                <a:spcPts val="0"/>
              </a:spcAft>
              <a:buClr>
                <a:schemeClr val="dk1"/>
              </a:buClr>
              <a:buSzPts val="1600"/>
              <a:buChar char="→"/>
            </a:pPr>
            <a:r>
              <a:rPr lang="es-ES"/>
              <a:t>Suministro de sistemas/software</a:t>
            </a:r>
            <a:endParaRPr/>
          </a:p>
          <a:p>
            <a:pPr indent="-265113" lvl="1" marL="531813" rtl="0" algn="l">
              <a:lnSpc>
                <a:spcPct val="100000"/>
              </a:lnSpc>
              <a:spcBef>
                <a:spcPts val="600"/>
              </a:spcBef>
              <a:spcAft>
                <a:spcPts val="0"/>
              </a:spcAft>
              <a:buClr>
                <a:schemeClr val="dk1"/>
              </a:buClr>
              <a:buSzPts val="1600"/>
              <a:buChar char="→"/>
            </a:pPr>
            <a:r>
              <a:rPr lang="es-ES"/>
              <a:t>Desarrollo de sistemas/software</a:t>
            </a:r>
            <a:endParaRPr/>
          </a:p>
          <a:p>
            <a:pPr indent="-265113" lvl="1" marL="531813" rtl="0" algn="l">
              <a:lnSpc>
                <a:spcPct val="100000"/>
              </a:lnSpc>
              <a:spcBef>
                <a:spcPts val="600"/>
              </a:spcBef>
              <a:spcAft>
                <a:spcPts val="0"/>
              </a:spcAft>
              <a:buClr>
                <a:schemeClr val="dk1"/>
              </a:buClr>
              <a:buSzPts val="1600"/>
              <a:buChar char="→"/>
            </a:pPr>
            <a:r>
              <a:rPr lang="es-ES"/>
              <a:t>Operación de sistemas/software </a:t>
            </a:r>
            <a:endParaRPr/>
          </a:p>
          <a:p>
            <a:pPr indent="-265113" lvl="1" marL="531813" rtl="0" algn="l">
              <a:lnSpc>
                <a:spcPct val="100000"/>
              </a:lnSpc>
              <a:spcBef>
                <a:spcPts val="600"/>
              </a:spcBef>
              <a:spcAft>
                <a:spcPts val="0"/>
              </a:spcAft>
              <a:buClr>
                <a:schemeClr val="dk1"/>
              </a:buClr>
              <a:buSzPts val="1600"/>
              <a:buChar char="→"/>
            </a:pPr>
            <a:r>
              <a:rPr lang="es-ES"/>
              <a:t>Mantenimiento de sistemas de software</a:t>
            </a:r>
            <a:endParaRPr/>
          </a:p>
        </p:txBody>
      </p:sp>
      <p:sp>
        <p:nvSpPr>
          <p:cNvPr id="158" name="Google Shape;158;p1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4"/>
          <p:cNvPicPr preferRelativeResize="0"/>
          <p:nvPr>
            <p:ph idx="2" type="pic"/>
          </p:nvPr>
        </p:nvPicPr>
        <p:blipFill rotWithShape="1">
          <a:blip r:embed="rId3">
            <a:alphaModFix/>
          </a:blip>
          <a:srcRect b="374" l="0" r="0" t="372"/>
          <a:stretch/>
        </p:blipFill>
        <p:spPr>
          <a:xfrm>
            <a:off x="5308846" y="1349405"/>
            <a:ext cx="3015343" cy="3279627"/>
          </a:xfrm>
          <a:prstGeom prst="rect">
            <a:avLst/>
          </a:prstGeom>
          <a:noFill/>
          <a:ln>
            <a:noFill/>
          </a:ln>
        </p:spPr>
      </p:pic>
      <p:sp>
        <p:nvSpPr>
          <p:cNvPr id="165" name="Google Shape;165;p1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ESTRUCTURA</a:t>
            </a:r>
            <a:endParaRPr/>
          </a:p>
        </p:txBody>
      </p:sp>
      <p:sp>
        <p:nvSpPr>
          <p:cNvPr id="166" name="Google Shape;166;p14"/>
          <p:cNvSpPr txBox="1"/>
          <p:nvPr>
            <p:ph idx="4" type="body"/>
          </p:nvPr>
        </p:nvSpPr>
        <p:spPr>
          <a:xfrm>
            <a:off x="819811" y="1196346"/>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 NTP ISO/IEC 12207 se divide en varias secciones que abordan diferentes aspectos del ciclo de vida del software:</a:t>
            </a:r>
            <a:endParaRPr/>
          </a:p>
          <a:p>
            <a:pPr indent="-265113" lvl="1" marL="531813" rtl="0" algn="l">
              <a:lnSpc>
                <a:spcPct val="100000"/>
              </a:lnSpc>
              <a:spcBef>
                <a:spcPts val="1200"/>
              </a:spcBef>
              <a:spcAft>
                <a:spcPts val="0"/>
              </a:spcAft>
              <a:buClr>
                <a:schemeClr val="dk1"/>
              </a:buClr>
              <a:buSzPts val="1600"/>
              <a:buChar char="→"/>
            </a:pPr>
            <a:r>
              <a:rPr lang="es-ES"/>
              <a:t>Procesos Primarios: Incluyen procesos como la adquisición, suministro, desarrollo, operación y mantenimiento.</a:t>
            </a:r>
            <a:endParaRPr/>
          </a:p>
          <a:p>
            <a:pPr indent="-265113" lvl="1" marL="531813" rtl="0" algn="l">
              <a:lnSpc>
                <a:spcPct val="100000"/>
              </a:lnSpc>
              <a:spcBef>
                <a:spcPts val="1200"/>
              </a:spcBef>
              <a:spcAft>
                <a:spcPts val="0"/>
              </a:spcAft>
              <a:buClr>
                <a:schemeClr val="dk1"/>
              </a:buClr>
              <a:buSzPts val="1600"/>
              <a:buChar char="→"/>
            </a:pPr>
            <a:r>
              <a:rPr lang="es-ES"/>
              <a:t>Procesos de Soporte: Cubren aspectos como la documentación, la gestión de la configuración, la calidad, la verificación y la validación.</a:t>
            </a:r>
            <a:endParaRPr/>
          </a:p>
          <a:p>
            <a:pPr indent="-265113" lvl="1" marL="531813" rtl="0" algn="l">
              <a:lnSpc>
                <a:spcPct val="100000"/>
              </a:lnSpc>
              <a:spcBef>
                <a:spcPts val="1200"/>
              </a:spcBef>
              <a:spcAft>
                <a:spcPts val="0"/>
              </a:spcAft>
              <a:buClr>
                <a:schemeClr val="dk1"/>
              </a:buClr>
              <a:buSzPts val="1600"/>
              <a:buChar char="→"/>
            </a:pPr>
            <a:r>
              <a:rPr lang="es-ES"/>
              <a:t>Procesos Organizacionales: Incluyen la gestión de proyectos, la infraestructura, la mejora y la formación.</a:t>
            </a:r>
            <a:endParaRPr/>
          </a:p>
        </p:txBody>
      </p:sp>
      <p:sp>
        <p:nvSpPr>
          <p:cNvPr id="167" name="Google Shape;167;p1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PRIMARIOS [1/5]</a:t>
            </a:r>
            <a:endParaRPr/>
          </a:p>
        </p:txBody>
      </p:sp>
      <p:sp>
        <p:nvSpPr>
          <p:cNvPr id="174" name="Google Shape;174;p15"/>
          <p:cNvSpPr txBox="1"/>
          <p:nvPr>
            <p:ph idx="4" type="body"/>
          </p:nvPr>
        </p:nvSpPr>
        <p:spPr>
          <a:xfrm>
            <a:off x="681377" y="1177927"/>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ADQUISICIÓN</a:t>
            </a:r>
            <a:endParaRPr/>
          </a:p>
          <a:p>
            <a:pPr indent="-266700" lvl="0" marL="266700" rtl="0" algn="l">
              <a:lnSpc>
                <a:spcPct val="100000"/>
              </a:lnSpc>
              <a:spcBef>
                <a:spcPts val="1200"/>
              </a:spcBef>
              <a:spcAft>
                <a:spcPts val="0"/>
              </a:spcAft>
              <a:buClr>
                <a:schemeClr val="dk1"/>
              </a:buClr>
              <a:buSzPts val="1200"/>
              <a:buChar char="❑"/>
            </a:pPr>
            <a:r>
              <a:rPr lang="es-ES"/>
              <a:t>Se refiere al proceso de obtener un sistema, software o componente de software de un proveedor. Incluye la definición de requisitos, la selección del proveedor, la negociación de contratos y la aceptación del producto.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universidad desea adquirir un nuevo sistema de gestión de estudiantes. Define sus necesidades y requisitos, solicita propuestas a varios proveedores, selecciona el más adecuado y negocia los términos del contrato.</a:t>
            </a:r>
            <a:endParaRPr/>
          </a:p>
        </p:txBody>
      </p:sp>
      <p:pic>
        <p:nvPicPr>
          <p:cNvPr id="175" name="Google Shape;175;p15"/>
          <p:cNvPicPr preferRelativeResize="0"/>
          <p:nvPr>
            <p:ph idx="2" type="pic"/>
          </p:nvPr>
        </p:nvPicPr>
        <p:blipFill rotWithShape="1">
          <a:blip r:embed="rId3">
            <a:alphaModFix/>
          </a:blip>
          <a:srcRect b="0" l="19338" r="19339" t="0"/>
          <a:stretch/>
        </p:blipFill>
        <p:spPr>
          <a:xfrm>
            <a:off x="5259548" y="1177927"/>
            <a:ext cx="3203075" cy="3483813"/>
          </a:xfrm>
          <a:prstGeom prst="rect">
            <a:avLst/>
          </a:prstGeom>
          <a:noFill/>
          <a:ln>
            <a:noFill/>
          </a:ln>
        </p:spPr>
      </p:pic>
      <p:sp>
        <p:nvSpPr>
          <p:cNvPr id="176" name="Google Shape;176;p1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6"/>
          <p:cNvPicPr preferRelativeResize="0"/>
          <p:nvPr>
            <p:ph idx="2" type="pic"/>
          </p:nvPr>
        </p:nvPicPr>
        <p:blipFill rotWithShape="1">
          <a:blip r:embed="rId3">
            <a:alphaModFix/>
          </a:blip>
          <a:srcRect b="0" l="19338" r="19339" t="0"/>
          <a:stretch/>
        </p:blipFill>
        <p:spPr>
          <a:xfrm>
            <a:off x="5144562" y="1349390"/>
            <a:ext cx="3309184" cy="3599223"/>
          </a:xfrm>
          <a:prstGeom prst="rect">
            <a:avLst/>
          </a:prstGeom>
          <a:noFill/>
          <a:ln>
            <a:noFill/>
          </a:ln>
        </p:spPr>
      </p:pic>
      <p:sp>
        <p:nvSpPr>
          <p:cNvPr id="183" name="Google Shape;183;p1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PRIMARIOS [2/5]</a:t>
            </a:r>
            <a:endParaRPr/>
          </a:p>
        </p:txBody>
      </p:sp>
      <p:sp>
        <p:nvSpPr>
          <p:cNvPr id="184" name="Google Shape;184;p16"/>
          <p:cNvSpPr txBox="1"/>
          <p:nvPr>
            <p:ph idx="4" type="body"/>
          </p:nvPr>
        </p:nvSpPr>
        <p:spPr>
          <a:xfrm>
            <a:off x="619233" y="1196346"/>
            <a:ext cx="4281240"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SUMINISTRO</a:t>
            </a:r>
            <a:endParaRPr/>
          </a:p>
          <a:p>
            <a:pPr indent="-266700" lvl="0" marL="266700" rtl="0" algn="l">
              <a:lnSpc>
                <a:spcPct val="100000"/>
              </a:lnSpc>
              <a:spcBef>
                <a:spcPts val="1200"/>
              </a:spcBef>
              <a:spcAft>
                <a:spcPts val="0"/>
              </a:spcAft>
              <a:buClr>
                <a:schemeClr val="dk1"/>
              </a:buClr>
              <a:buSzPts val="1200"/>
              <a:buChar char="❑"/>
            </a:pPr>
            <a:r>
              <a:rPr lang="es-ES"/>
              <a:t>Descripción:</a:t>
            </a:r>
            <a:endParaRPr/>
          </a:p>
          <a:p>
            <a:pPr indent="0" lvl="0" marL="0" rtl="0" algn="l">
              <a:lnSpc>
                <a:spcPct val="100000"/>
              </a:lnSpc>
              <a:spcBef>
                <a:spcPts val="1200"/>
              </a:spcBef>
              <a:spcAft>
                <a:spcPts val="0"/>
              </a:spcAft>
              <a:buClr>
                <a:schemeClr val="dk1"/>
              </a:buClr>
              <a:buSzPts val="1200"/>
              <a:buNone/>
            </a:pPr>
            <a:r>
              <a:rPr lang="es-ES"/>
              <a:t>Se refiere a la entrega de un sistema, software o componente a un cliente. Incluye la comprensión de los requisitos del cliente, la preparación de una propuesta y la entrega del producto según el contrato.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empresa de software recibe una solicitud de una compañía de seguros para desarrollar un sistema de gestión de reclamos. La empresa de software analiza los requisitos, prepara una propuesta, desarrolla el sistema y lo entrega según lo acordado.</a:t>
            </a:r>
            <a:endParaRPr/>
          </a:p>
        </p:txBody>
      </p:sp>
      <p:sp>
        <p:nvSpPr>
          <p:cNvPr id="185" name="Google Shape;185;p16"/>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7"/>
          <p:cNvPicPr preferRelativeResize="0"/>
          <p:nvPr>
            <p:ph idx="2" type="pic"/>
          </p:nvPr>
        </p:nvPicPr>
        <p:blipFill rotWithShape="1">
          <a:blip r:embed="rId3">
            <a:alphaModFix/>
          </a:blip>
          <a:srcRect b="0" l="19338" r="19339" t="0"/>
          <a:stretch/>
        </p:blipFill>
        <p:spPr>
          <a:xfrm>
            <a:off x="5390202" y="1163638"/>
            <a:ext cx="3292860" cy="3581468"/>
          </a:xfrm>
          <a:prstGeom prst="rect">
            <a:avLst/>
          </a:prstGeom>
          <a:noFill/>
          <a:ln>
            <a:noFill/>
          </a:ln>
        </p:spPr>
      </p:pic>
      <p:sp>
        <p:nvSpPr>
          <p:cNvPr id="192" name="Google Shape;192;p1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PRIMARIOS [3/5]</a:t>
            </a:r>
            <a:endParaRPr/>
          </a:p>
        </p:txBody>
      </p:sp>
      <p:sp>
        <p:nvSpPr>
          <p:cNvPr id="193" name="Google Shape;193;p17"/>
          <p:cNvSpPr txBox="1"/>
          <p:nvPr>
            <p:ph idx="4" type="body"/>
          </p:nvPr>
        </p:nvSpPr>
        <p:spPr>
          <a:xfrm>
            <a:off x="938830" y="1248949"/>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DESARROLLO</a:t>
            </a:r>
            <a:endParaRPr/>
          </a:p>
          <a:p>
            <a:pPr indent="-266700" lvl="0" marL="266700" rtl="0" algn="l">
              <a:lnSpc>
                <a:spcPct val="100000"/>
              </a:lnSpc>
              <a:spcBef>
                <a:spcPts val="1200"/>
              </a:spcBef>
              <a:spcAft>
                <a:spcPts val="0"/>
              </a:spcAft>
              <a:buClr>
                <a:schemeClr val="dk1"/>
              </a:buClr>
              <a:buSzPts val="1200"/>
              <a:buChar char="❑"/>
            </a:pPr>
            <a:r>
              <a:rPr lang="es-ES"/>
              <a:t>Abarca la creación del sistema o software. Incluye el análisis de requisitos, diseño, construcción, pruebas, integración y documentación.</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 hospital quiere desarrollar una aplicación móvil para permitir a los pacientes agendar citas. Se analizan las necesidades, se diseña la aplicación, se construye, se prueba y se integra con el sistema de gestión del hospital.</a:t>
            </a:r>
            <a:endParaRPr/>
          </a:p>
        </p:txBody>
      </p:sp>
      <p:sp>
        <p:nvSpPr>
          <p:cNvPr id="194" name="Google Shape;194;p17"/>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PRIMARIOS [4/5]</a:t>
            </a:r>
            <a:endParaRPr/>
          </a:p>
        </p:txBody>
      </p:sp>
      <p:sp>
        <p:nvSpPr>
          <p:cNvPr id="201" name="Google Shape;201;p18"/>
          <p:cNvSpPr txBox="1"/>
          <p:nvPr>
            <p:ph idx="4" type="body"/>
          </p:nvPr>
        </p:nvSpPr>
        <p:spPr>
          <a:xfrm>
            <a:off x="903318" y="1184002"/>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OPERACIÓN</a:t>
            </a:r>
            <a:endParaRPr/>
          </a:p>
          <a:p>
            <a:pPr indent="-266700" lvl="0" marL="266700" rtl="0" algn="l">
              <a:lnSpc>
                <a:spcPct val="100000"/>
              </a:lnSpc>
              <a:spcBef>
                <a:spcPts val="1200"/>
              </a:spcBef>
              <a:spcAft>
                <a:spcPts val="0"/>
              </a:spcAft>
              <a:buClr>
                <a:schemeClr val="dk1"/>
              </a:buClr>
              <a:buSzPts val="1200"/>
              <a:buChar char="❑"/>
            </a:pPr>
            <a:r>
              <a:rPr lang="es-ES"/>
              <a:t>Se refiere al uso y soporte del sistema o software en su entorno previsto. Incluye la formación de usuarios, la resolución de problemas y el soporte continuo.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ciudad implementó un sistema de monitoreo de tráfico en tiempo real. La operación del sistema incluye la formación de los operadores, la monitorización constante y la resolución de cualquier problema que surja.</a:t>
            </a:r>
            <a:endParaRPr/>
          </a:p>
        </p:txBody>
      </p:sp>
      <p:pic>
        <p:nvPicPr>
          <p:cNvPr id="202" name="Google Shape;202;p18"/>
          <p:cNvPicPr preferRelativeResize="0"/>
          <p:nvPr>
            <p:ph idx="2" type="pic"/>
          </p:nvPr>
        </p:nvPicPr>
        <p:blipFill rotWithShape="1">
          <a:blip r:embed="rId3">
            <a:alphaModFix/>
          </a:blip>
          <a:srcRect b="0" l="19338" r="19339" t="0"/>
          <a:stretch/>
        </p:blipFill>
        <p:spPr>
          <a:xfrm>
            <a:off x="5377398" y="1260629"/>
            <a:ext cx="3129614" cy="3403914"/>
          </a:xfrm>
          <a:prstGeom prst="rect">
            <a:avLst/>
          </a:prstGeom>
          <a:noFill/>
          <a:ln>
            <a:noFill/>
          </a:ln>
        </p:spPr>
      </p:pic>
      <p:sp>
        <p:nvSpPr>
          <p:cNvPr id="203" name="Google Shape;203;p1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PRIMARIOS [5/5]</a:t>
            </a:r>
            <a:endParaRPr/>
          </a:p>
        </p:txBody>
      </p:sp>
      <p:sp>
        <p:nvSpPr>
          <p:cNvPr id="210" name="Google Shape;210;p19"/>
          <p:cNvSpPr txBox="1"/>
          <p:nvPr>
            <p:ph idx="4" type="body"/>
          </p:nvPr>
        </p:nvSpPr>
        <p:spPr>
          <a:xfrm>
            <a:off x="743521" y="1196346"/>
            <a:ext cx="4387772"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MANTENIMIENTO</a:t>
            </a:r>
            <a:endParaRPr/>
          </a:p>
          <a:p>
            <a:pPr indent="-266700" lvl="0" marL="266700" rtl="0" algn="l">
              <a:lnSpc>
                <a:spcPct val="100000"/>
              </a:lnSpc>
              <a:spcBef>
                <a:spcPts val="1200"/>
              </a:spcBef>
              <a:spcAft>
                <a:spcPts val="0"/>
              </a:spcAft>
              <a:buClr>
                <a:schemeClr val="dk1"/>
              </a:buClr>
              <a:buSzPts val="1200"/>
              <a:buChar char="❑"/>
            </a:pPr>
            <a:r>
              <a:rPr lang="es-ES"/>
              <a:t>Involucra actividades para mantener y mejorar el sistema o software una vez que está en operación. Puede incluir correcciones, mejoras, actualizaciones y adaptaciones a nuevos requisitos o tecnologías.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empresa de comercio electrónico tiene un sitio web en funcionamiento. El mantenimiento regular incluye la corrección de errores, la mejora de la velocidad del sitio, la actualización de características según las tendencias del mercado y la adaptación a nuevas regulaciones de privacidad.</a:t>
            </a:r>
            <a:endParaRPr/>
          </a:p>
        </p:txBody>
      </p:sp>
      <p:pic>
        <p:nvPicPr>
          <p:cNvPr id="211" name="Google Shape;211;p19"/>
          <p:cNvPicPr preferRelativeResize="0"/>
          <p:nvPr>
            <p:ph idx="2" type="pic"/>
          </p:nvPr>
        </p:nvPicPr>
        <p:blipFill rotWithShape="1">
          <a:blip r:embed="rId3">
            <a:alphaModFix/>
          </a:blip>
          <a:srcRect b="0" l="19338" r="19339" t="0"/>
          <a:stretch/>
        </p:blipFill>
        <p:spPr>
          <a:xfrm>
            <a:off x="5438111" y="1447059"/>
            <a:ext cx="3113290" cy="3386159"/>
          </a:xfrm>
          <a:prstGeom prst="rect">
            <a:avLst/>
          </a:prstGeom>
          <a:noFill/>
          <a:ln>
            <a:noFill/>
          </a:ln>
        </p:spPr>
      </p:pic>
      <p:sp>
        <p:nvSpPr>
          <p:cNvPr id="212" name="Google Shape;212;p1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INTRODUCCIÓN</a:t>
            </a:r>
            <a:endParaRPr b="0" i="0" sz="1800" u="none" cap="none" strike="noStrike">
              <a:solidFill>
                <a:schemeClr val="dk1"/>
              </a:solidFill>
              <a:latin typeface="Calibri"/>
              <a:ea typeface="Calibri"/>
              <a:cs typeface="Calibri"/>
              <a:sym typeface="Calibri"/>
            </a:endParaRPr>
          </a:p>
        </p:txBody>
      </p:sp>
      <p:sp>
        <p:nvSpPr>
          <p:cNvPr id="63" name="Google Shape;63;p2"/>
          <p:cNvSpPr txBox="1"/>
          <p:nvPr/>
        </p:nvSpPr>
        <p:spPr>
          <a:xfrm>
            <a:off x="503238" y="674773"/>
            <a:ext cx="8137525" cy="35639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none" cap="none" strike="noStrike">
                <a:solidFill>
                  <a:schemeClr val="dk1"/>
                </a:solidFill>
                <a:latin typeface="Calibri"/>
                <a:ea typeface="Calibri"/>
                <a:cs typeface="Calibri"/>
                <a:sym typeface="Calibri"/>
              </a:rPr>
              <a:t>El ciclo de vida del desarrollo de sistemas es un proceso que abarca desde la planificación hasta la implementación y mantenimiento de un sistema de información. A través de diferentes etapas, se asegura que el sistema cumpla con los requisitos del cliente (o usuario final) y funcione de manera eficiente y confiable.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1600"/>
              <a:buFont typeface="Arial"/>
              <a:buNone/>
            </a:pPr>
            <a:r>
              <a:rPr b="0" i="0" lang="es-ES" sz="1600" u="none" cap="none" strike="noStrike">
                <a:solidFill>
                  <a:schemeClr val="dk1"/>
                </a:solidFill>
                <a:latin typeface="Calibri"/>
                <a:ea typeface="Calibri"/>
                <a:cs typeface="Calibri"/>
                <a:sym typeface="Calibri"/>
              </a:rPr>
              <a:t>Durante esta sesión:</a:t>
            </a:r>
            <a:endParaRPr b="0" i="0" sz="1400" u="none" cap="none" strike="noStrike">
              <a:solidFill>
                <a:srgbClr val="000000"/>
              </a:solidFill>
              <a:latin typeface="Arial"/>
              <a:ea typeface="Arial"/>
              <a:cs typeface="Arial"/>
              <a:sym typeface="Arial"/>
            </a:endParaRPr>
          </a:p>
          <a:p>
            <a:pPr indent="-168275" lvl="0" marL="180000" marR="0" rtl="0" algn="just">
              <a:lnSpc>
                <a:spcPct val="100000"/>
              </a:lnSpc>
              <a:spcBef>
                <a:spcPts val="0"/>
              </a:spcBef>
              <a:spcAft>
                <a:spcPts val="0"/>
              </a:spcAft>
              <a:buClr>
                <a:srgbClr val="262626"/>
              </a:buClr>
              <a:buSzPts val="1600"/>
              <a:buFont typeface="Arial"/>
              <a:buChar char="•"/>
            </a:pPr>
            <a:r>
              <a:rPr b="1" i="0" lang="es-ES" sz="1600" u="none" cap="none" strike="noStrike">
                <a:solidFill>
                  <a:srgbClr val="262626"/>
                </a:solidFill>
                <a:latin typeface="Calibri"/>
                <a:ea typeface="Calibri"/>
                <a:cs typeface="Calibri"/>
                <a:sym typeface="Calibri"/>
              </a:rPr>
              <a:t>Aprenderás </a:t>
            </a:r>
            <a:r>
              <a:rPr b="0" i="0" lang="es-ES" sz="1600" u="none" cap="none" strike="noStrike">
                <a:solidFill>
                  <a:srgbClr val="262626"/>
                </a:solidFill>
                <a:latin typeface="Calibri"/>
                <a:ea typeface="Calibri"/>
                <a:cs typeface="Calibri"/>
                <a:sym typeface="Calibri"/>
              </a:rPr>
              <a:t>cuáles son las principales definiciones relacionadas al Ciclo de vida del desarrollo de sistemas.</a:t>
            </a:r>
            <a:endParaRPr b="0" i="0" sz="1400" u="none" cap="none" strike="noStrike">
              <a:solidFill>
                <a:srgbClr val="000000"/>
              </a:solidFill>
              <a:latin typeface="Arial"/>
              <a:ea typeface="Arial"/>
              <a:cs typeface="Arial"/>
              <a:sym typeface="Arial"/>
            </a:endParaRPr>
          </a:p>
          <a:p>
            <a:pPr indent="-168275" lvl="0" marL="180000" marR="0" rtl="0" algn="just">
              <a:lnSpc>
                <a:spcPct val="100000"/>
              </a:lnSpc>
              <a:spcBef>
                <a:spcPts val="0"/>
              </a:spcBef>
              <a:spcAft>
                <a:spcPts val="0"/>
              </a:spcAft>
              <a:buClr>
                <a:srgbClr val="262626"/>
              </a:buClr>
              <a:buSzPts val="1600"/>
              <a:buFont typeface="Arial"/>
              <a:buChar char="•"/>
            </a:pPr>
            <a:r>
              <a:rPr b="1" i="0" lang="es-ES" sz="1600" u="none" cap="none" strike="noStrike">
                <a:solidFill>
                  <a:srgbClr val="262626"/>
                </a:solidFill>
                <a:latin typeface="Calibri"/>
                <a:ea typeface="Calibri"/>
                <a:cs typeface="Calibri"/>
                <a:sym typeface="Calibri"/>
              </a:rPr>
              <a:t>Conocerás </a:t>
            </a:r>
            <a:r>
              <a:rPr b="0" i="0" lang="es-ES" sz="1600" u="none" cap="none" strike="noStrike">
                <a:solidFill>
                  <a:srgbClr val="262626"/>
                </a:solidFill>
                <a:latin typeface="Calibri"/>
                <a:ea typeface="Calibri"/>
                <a:cs typeface="Calibri"/>
                <a:sym typeface="Calibri"/>
              </a:rPr>
              <a:t>los diferentes elementos que conforman la Norma Técnica Peruana NTP 12207.</a:t>
            </a:r>
            <a:endParaRPr b="0" i="0" sz="1400" u="none" cap="none" strike="noStrike">
              <a:solidFill>
                <a:srgbClr val="000000"/>
              </a:solidFill>
              <a:latin typeface="Arial"/>
              <a:ea typeface="Arial"/>
              <a:cs typeface="Arial"/>
              <a:sym typeface="Arial"/>
            </a:endParaRPr>
          </a:p>
          <a:p>
            <a:pPr indent="-168275" lvl="0" marL="180000" marR="0" rtl="0" algn="just">
              <a:lnSpc>
                <a:spcPct val="100000"/>
              </a:lnSpc>
              <a:spcBef>
                <a:spcPts val="0"/>
              </a:spcBef>
              <a:spcAft>
                <a:spcPts val="0"/>
              </a:spcAft>
              <a:buClr>
                <a:srgbClr val="262626"/>
              </a:buClr>
              <a:buSzPts val="1600"/>
              <a:buFont typeface="Arial"/>
              <a:buChar char="•"/>
            </a:pPr>
            <a:r>
              <a:rPr b="1" i="0" lang="es-ES" sz="1600" u="none" cap="none" strike="noStrike">
                <a:solidFill>
                  <a:srgbClr val="262626"/>
                </a:solidFill>
                <a:latin typeface="Calibri"/>
                <a:ea typeface="Calibri"/>
                <a:cs typeface="Calibri"/>
                <a:sym typeface="Calibri"/>
              </a:rPr>
              <a:t>Conocerás </a:t>
            </a:r>
            <a:r>
              <a:rPr b="0" i="0" lang="es-ES" sz="1600" u="none" cap="none" strike="noStrike">
                <a:solidFill>
                  <a:srgbClr val="262626"/>
                </a:solidFill>
                <a:latin typeface="Calibri"/>
                <a:ea typeface="Calibri"/>
                <a:cs typeface="Calibri"/>
                <a:sym typeface="Calibri"/>
              </a:rPr>
              <a:t>en qué consiste la Implementación del ciclo de vida del desarrollo de sistemas.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0"/>
          <p:cNvPicPr preferRelativeResize="0"/>
          <p:nvPr>
            <p:ph idx="2" type="pic"/>
          </p:nvPr>
        </p:nvPicPr>
        <p:blipFill rotWithShape="1">
          <a:blip r:embed="rId3">
            <a:alphaModFix/>
          </a:blip>
          <a:srcRect b="0" l="19338" r="19339" t="0"/>
          <a:stretch/>
        </p:blipFill>
        <p:spPr>
          <a:xfrm>
            <a:off x="5291090" y="1532297"/>
            <a:ext cx="3109389" cy="3381916"/>
          </a:xfrm>
          <a:prstGeom prst="rect">
            <a:avLst/>
          </a:prstGeom>
          <a:noFill/>
          <a:ln>
            <a:noFill/>
          </a:ln>
        </p:spPr>
      </p:pic>
      <p:sp>
        <p:nvSpPr>
          <p:cNvPr id="219" name="Google Shape;219;p2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[1/8]</a:t>
            </a:r>
            <a:endParaRPr/>
          </a:p>
        </p:txBody>
      </p:sp>
      <p:sp>
        <p:nvSpPr>
          <p:cNvPr id="220" name="Google Shape;220;p20"/>
          <p:cNvSpPr txBox="1"/>
          <p:nvPr>
            <p:ph idx="4" type="body"/>
          </p:nvPr>
        </p:nvSpPr>
        <p:spPr>
          <a:xfrm>
            <a:off x="876686" y="1266704"/>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DOCUMENTACIÓN</a:t>
            </a:r>
            <a:endParaRPr/>
          </a:p>
          <a:p>
            <a:pPr indent="-266700" lvl="0" marL="266700" rtl="0" algn="l">
              <a:lnSpc>
                <a:spcPct val="100000"/>
              </a:lnSpc>
              <a:spcBef>
                <a:spcPts val="1200"/>
              </a:spcBef>
              <a:spcAft>
                <a:spcPts val="0"/>
              </a:spcAft>
              <a:buClr>
                <a:schemeClr val="dk1"/>
              </a:buClr>
              <a:buSzPts val="1200"/>
              <a:buChar char="❑"/>
            </a:pPr>
            <a:r>
              <a:rPr lang="es-ES"/>
              <a:t>La documentación consiste en la creación y mantenimiento de registros que describen el producto, proceso o servicio. Esto incluye la documentación de requisitos, diseño, código, pruebas y uso.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empresa desarrolla una aplicación de gestión financiera y crea manuales detallados para desarrolladores, usuarios finales y administradores, facilitando el entendimiento y la operación de la aplicación.</a:t>
            </a:r>
            <a:endParaRPr/>
          </a:p>
        </p:txBody>
      </p:sp>
      <p:sp>
        <p:nvSpPr>
          <p:cNvPr id="221" name="Google Shape;221;p20"/>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1"/>
          <p:cNvPicPr preferRelativeResize="0"/>
          <p:nvPr>
            <p:ph idx="2" type="pic"/>
          </p:nvPr>
        </p:nvPicPr>
        <p:blipFill rotWithShape="1">
          <a:blip r:embed="rId3">
            <a:alphaModFix/>
          </a:blip>
          <a:srcRect b="0" l="19338" r="19339" t="0"/>
          <a:stretch/>
        </p:blipFill>
        <p:spPr>
          <a:xfrm>
            <a:off x="5420355" y="1349405"/>
            <a:ext cx="3113290" cy="3386159"/>
          </a:xfrm>
          <a:prstGeom prst="rect">
            <a:avLst/>
          </a:prstGeom>
          <a:noFill/>
          <a:ln>
            <a:noFill/>
          </a:ln>
        </p:spPr>
      </p:pic>
      <p:sp>
        <p:nvSpPr>
          <p:cNvPr id="228" name="Google Shape;228;p2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[2/8]</a:t>
            </a:r>
            <a:endParaRPr/>
          </a:p>
        </p:txBody>
      </p:sp>
      <p:sp>
        <p:nvSpPr>
          <p:cNvPr id="229" name="Google Shape;229;p21"/>
          <p:cNvSpPr txBox="1"/>
          <p:nvPr>
            <p:ph idx="4" type="body"/>
          </p:nvPr>
        </p:nvSpPr>
        <p:spPr>
          <a:xfrm>
            <a:off x="894441" y="134038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GESTIÓN DE LA CONFIGURACIÓN</a:t>
            </a:r>
            <a:endParaRPr/>
          </a:p>
          <a:p>
            <a:pPr indent="-266700" lvl="0" marL="266700" rtl="0" algn="l">
              <a:lnSpc>
                <a:spcPct val="100000"/>
              </a:lnSpc>
              <a:spcBef>
                <a:spcPts val="1200"/>
              </a:spcBef>
              <a:spcAft>
                <a:spcPts val="0"/>
              </a:spcAft>
              <a:buClr>
                <a:schemeClr val="dk1"/>
              </a:buClr>
              <a:buSzPts val="1200"/>
              <a:buChar char="❑"/>
            </a:pPr>
            <a:r>
              <a:rPr lang="es-ES"/>
              <a:t>Este proceso se refiere al control y gestión de los cambios en el software. Asegura que todas las versiones y componentes estén adecuadamente rastreados y gestionados.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compañía de videojuegos utiliza un sistema de control de versiones para gestionar diferentes iteraciones de su juego, permitiendo a los desarrolladores colaborar sin conflictos y mantener un registro de los cambios.</a:t>
            </a:r>
            <a:endParaRPr/>
          </a:p>
        </p:txBody>
      </p:sp>
      <p:sp>
        <p:nvSpPr>
          <p:cNvPr id="230" name="Google Shape;230;p21"/>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2"/>
          <p:cNvPicPr preferRelativeResize="0"/>
          <p:nvPr>
            <p:ph idx="2" type="pic"/>
          </p:nvPr>
        </p:nvPicPr>
        <p:blipFill rotWithShape="1">
          <a:blip r:embed="rId3">
            <a:alphaModFix/>
          </a:blip>
          <a:srcRect b="0" l="19381" r="19382" t="0"/>
          <a:stretch/>
        </p:blipFill>
        <p:spPr>
          <a:xfrm>
            <a:off x="5390989" y="1163638"/>
            <a:ext cx="3284698" cy="3572590"/>
          </a:xfrm>
          <a:prstGeom prst="rect">
            <a:avLst/>
          </a:prstGeom>
          <a:noFill/>
          <a:ln>
            <a:noFill/>
          </a:ln>
        </p:spPr>
      </p:pic>
      <p:sp>
        <p:nvSpPr>
          <p:cNvPr id="237" name="Google Shape;237;p2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[3/8]</a:t>
            </a:r>
            <a:endParaRPr/>
          </a:p>
        </p:txBody>
      </p:sp>
      <p:sp>
        <p:nvSpPr>
          <p:cNvPr id="238" name="Google Shape;238;p22"/>
          <p:cNvSpPr txBox="1"/>
          <p:nvPr>
            <p:ph idx="4" type="body"/>
          </p:nvPr>
        </p:nvSpPr>
        <p:spPr>
          <a:xfrm>
            <a:off x="877807" y="134038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GARANTÍA DE LA CALIDAD</a:t>
            </a:r>
            <a:endParaRPr/>
          </a:p>
          <a:p>
            <a:pPr indent="-266700" lvl="0" marL="266700" rtl="0" algn="l">
              <a:lnSpc>
                <a:spcPct val="100000"/>
              </a:lnSpc>
              <a:spcBef>
                <a:spcPts val="1200"/>
              </a:spcBef>
              <a:spcAft>
                <a:spcPts val="0"/>
              </a:spcAft>
              <a:buClr>
                <a:schemeClr val="dk1"/>
              </a:buClr>
              <a:buSzPts val="1200"/>
              <a:buChar char="❑"/>
            </a:pPr>
            <a:r>
              <a:rPr lang="es-ES"/>
              <a:t>La garantía de calidad implica la evaluación regular de la calidad del producto y del proceso para asegurar que cumplan con los estándares y requisitos definidos.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fábrica de dispositivos médicos implementa revisiones regulares y pruebas de calidad para garantizar que sus productos cumplan con las regulaciones y estándares de seguridad y eficacia.</a:t>
            </a:r>
            <a:endParaRPr/>
          </a:p>
        </p:txBody>
      </p:sp>
      <p:sp>
        <p:nvSpPr>
          <p:cNvPr id="239" name="Google Shape;239;p22"/>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3"/>
          <p:cNvPicPr preferRelativeResize="0"/>
          <p:nvPr>
            <p:ph idx="2" type="pic"/>
          </p:nvPr>
        </p:nvPicPr>
        <p:blipFill rotWithShape="1">
          <a:blip r:embed="rId3">
            <a:alphaModFix/>
          </a:blip>
          <a:srcRect b="0" l="24158" r="24158" t="0"/>
          <a:stretch/>
        </p:blipFill>
        <p:spPr>
          <a:xfrm>
            <a:off x="5383119" y="1439277"/>
            <a:ext cx="3194913" cy="3474936"/>
          </a:xfrm>
          <a:prstGeom prst="rect">
            <a:avLst/>
          </a:prstGeom>
          <a:noFill/>
          <a:ln>
            <a:noFill/>
          </a:ln>
        </p:spPr>
      </p:pic>
      <p:sp>
        <p:nvSpPr>
          <p:cNvPr id="246" name="Google Shape;246;p2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[4/8]</a:t>
            </a:r>
            <a:endParaRPr/>
          </a:p>
        </p:txBody>
      </p:sp>
      <p:sp>
        <p:nvSpPr>
          <p:cNvPr id="247" name="Google Shape;247;p23"/>
          <p:cNvSpPr txBox="1"/>
          <p:nvPr>
            <p:ph idx="4" type="body"/>
          </p:nvPr>
        </p:nvSpPr>
        <p:spPr>
          <a:xfrm>
            <a:off x="938829" y="1196346"/>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VERIFICACIÓN</a:t>
            </a:r>
            <a:endParaRPr/>
          </a:p>
          <a:p>
            <a:pPr indent="-266700" lvl="0" marL="266700" rtl="0" algn="l">
              <a:lnSpc>
                <a:spcPct val="100000"/>
              </a:lnSpc>
              <a:spcBef>
                <a:spcPts val="1200"/>
              </a:spcBef>
              <a:spcAft>
                <a:spcPts val="0"/>
              </a:spcAft>
              <a:buClr>
                <a:schemeClr val="dk1"/>
              </a:buClr>
              <a:buSzPts val="1200"/>
              <a:buChar char="❑"/>
            </a:pPr>
            <a:r>
              <a:rPr lang="es-ES"/>
              <a:t>La verificación es el proceso de revisar y asegurar que un producto, componente o sistema cumple con los requisitos en una etapa particular del desarrollo.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 equipo de desarrollo de un sistema bancario realiza revisiones de código y pruebas de unidad para verificar que cada módulo cumple con los requisitos de diseño antes de avanzar a la siguiente fase.</a:t>
            </a:r>
            <a:endParaRPr/>
          </a:p>
        </p:txBody>
      </p:sp>
      <p:sp>
        <p:nvSpPr>
          <p:cNvPr id="248" name="Google Shape;248;p2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4"/>
          <p:cNvPicPr preferRelativeResize="0"/>
          <p:nvPr>
            <p:ph idx="2" type="pic"/>
          </p:nvPr>
        </p:nvPicPr>
        <p:blipFill rotWithShape="1">
          <a:blip r:embed="rId3">
            <a:alphaModFix/>
          </a:blip>
          <a:srcRect b="0" l="19381" r="19382" t="0"/>
          <a:stretch/>
        </p:blipFill>
        <p:spPr>
          <a:xfrm>
            <a:off x="5291090" y="1358493"/>
            <a:ext cx="3269187" cy="3555720"/>
          </a:xfrm>
          <a:prstGeom prst="rect">
            <a:avLst/>
          </a:prstGeom>
          <a:noFill/>
          <a:ln>
            <a:noFill/>
          </a:ln>
        </p:spPr>
      </p:pic>
      <p:sp>
        <p:nvSpPr>
          <p:cNvPr id="255" name="Google Shape;255;p2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[5/8]</a:t>
            </a:r>
            <a:endParaRPr/>
          </a:p>
        </p:txBody>
      </p:sp>
      <p:sp>
        <p:nvSpPr>
          <p:cNvPr id="256" name="Google Shape;256;p24"/>
          <p:cNvSpPr txBox="1"/>
          <p:nvPr>
            <p:ph idx="4" type="body"/>
          </p:nvPr>
        </p:nvSpPr>
        <p:spPr>
          <a:xfrm>
            <a:off x="974340" y="1177927"/>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VALIDACIÓN</a:t>
            </a:r>
            <a:endParaRPr/>
          </a:p>
          <a:p>
            <a:pPr indent="-266700" lvl="0" marL="266700" rtl="0" algn="l">
              <a:lnSpc>
                <a:spcPct val="100000"/>
              </a:lnSpc>
              <a:spcBef>
                <a:spcPts val="1200"/>
              </a:spcBef>
              <a:spcAft>
                <a:spcPts val="0"/>
              </a:spcAft>
              <a:buClr>
                <a:schemeClr val="dk1"/>
              </a:buClr>
              <a:buSzPts val="1200"/>
              <a:buChar char="❑"/>
            </a:pPr>
            <a:r>
              <a:rPr lang="es-ES"/>
              <a:t>La validación asegura que el producto final cumple con los requisitos y necesidades del usuario. Se centra en confirmar que el sistema realiza lo que se esperaba de este en el entorno operativo real.</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aerolínea desarrolla un nuevo sistema de reserva en línea y lo valida probándolo con usuarios reales en diferentes dispositivos y navegadores, asegurándose de que cumple con las expectativas y necesidades de los clientes.</a:t>
            </a:r>
            <a:endParaRPr/>
          </a:p>
        </p:txBody>
      </p:sp>
      <p:sp>
        <p:nvSpPr>
          <p:cNvPr id="257" name="Google Shape;257;p2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5"/>
          <p:cNvPicPr preferRelativeResize="0"/>
          <p:nvPr>
            <p:ph idx="2" type="pic"/>
          </p:nvPr>
        </p:nvPicPr>
        <p:blipFill rotWithShape="1">
          <a:blip r:embed="rId3">
            <a:alphaModFix/>
          </a:blip>
          <a:srcRect b="0" l="19381" r="19382" t="0"/>
          <a:stretch/>
        </p:blipFill>
        <p:spPr>
          <a:xfrm>
            <a:off x="5208135" y="1162528"/>
            <a:ext cx="3325509" cy="3616978"/>
          </a:xfrm>
          <a:prstGeom prst="rect">
            <a:avLst/>
          </a:prstGeom>
          <a:noFill/>
          <a:ln>
            <a:noFill/>
          </a:ln>
        </p:spPr>
      </p:pic>
      <p:sp>
        <p:nvSpPr>
          <p:cNvPr id="264" name="Google Shape;264;p2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[6/8]</a:t>
            </a:r>
            <a:endParaRPr/>
          </a:p>
        </p:txBody>
      </p:sp>
      <p:sp>
        <p:nvSpPr>
          <p:cNvPr id="265" name="Google Shape;265;p25"/>
          <p:cNvSpPr txBox="1"/>
          <p:nvPr>
            <p:ph idx="4" type="body"/>
          </p:nvPr>
        </p:nvSpPr>
        <p:spPr>
          <a:xfrm>
            <a:off x="876686" y="1184002"/>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REVISIÓN CONJUNTA</a:t>
            </a:r>
            <a:endParaRPr/>
          </a:p>
          <a:p>
            <a:pPr indent="-266700" lvl="0" marL="266700" rtl="0" algn="l">
              <a:lnSpc>
                <a:spcPct val="100000"/>
              </a:lnSpc>
              <a:spcBef>
                <a:spcPts val="1200"/>
              </a:spcBef>
              <a:spcAft>
                <a:spcPts val="0"/>
              </a:spcAft>
              <a:buClr>
                <a:schemeClr val="dk1"/>
              </a:buClr>
              <a:buSzPts val="1200"/>
              <a:buChar char="❑"/>
            </a:pPr>
            <a:r>
              <a:rPr lang="es-ES"/>
              <a:t>La revisión conjunta implica la evaluación colaborativa de un producto, proceso o proyecto por varias partes interesadas para asegurar la alineación y el cumplimiento de los objetivos.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agencia gubernamental que desarrolla un portal de servicios públicos realiza revisiones conjuntas con diferentes departamentos y ciudadanos para evaluar la funcionalidad y accesibilidad del portal.</a:t>
            </a:r>
            <a:endParaRPr/>
          </a:p>
        </p:txBody>
      </p:sp>
      <p:sp>
        <p:nvSpPr>
          <p:cNvPr id="266" name="Google Shape;266;p2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6"/>
          <p:cNvPicPr preferRelativeResize="0"/>
          <p:nvPr>
            <p:ph idx="2" type="pic"/>
          </p:nvPr>
        </p:nvPicPr>
        <p:blipFill rotWithShape="1">
          <a:blip r:embed="rId3">
            <a:alphaModFix/>
          </a:blip>
          <a:srcRect b="13807" l="0" r="0" t="13807"/>
          <a:stretch/>
        </p:blipFill>
        <p:spPr>
          <a:xfrm>
            <a:off x="5393006" y="1331650"/>
            <a:ext cx="3105127" cy="3377281"/>
          </a:xfrm>
          <a:prstGeom prst="rect">
            <a:avLst/>
          </a:prstGeom>
          <a:noFill/>
          <a:ln>
            <a:noFill/>
          </a:ln>
        </p:spPr>
      </p:pic>
      <p:sp>
        <p:nvSpPr>
          <p:cNvPr id="273" name="Google Shape;273;p2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[7/8]</a:t>
            </a:r>
            <a:endParaRPr/>
          </a:p>
        </p:txBody>
      </p:sp>
      <p:sp>
        <p:nvSpPr>
          <p:cNvPr id="274" name="Google Shape;274;p26"/>
          <p:cNvSpPr txBox="1"/>
          <p:nvPr>
            <p:ph idx="4" type="body"/>
          </p:nvPr>
        </p:nvSpPr>
        <p:spPr>
          <a:xfrm>
            <a:off x="956584" y="1311092"/>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a:solidFill>
                  <a:srgbClr val="0070C0"/>
                </a:solidFill>
              </a:rPr>
              <a:t>AUDITORÍA</a:t>
            </a:r>
            <a:endParaRPr/>
          </a:p>
          <a:p>
            <a:pPr indent="-266700" lvl="0" marL="266700" rtl="0" algn="l">
              <a:lnSpc>
                <a:spcPct val="100000"/>
              </a:lnSpc>
              <a:spcBef>
                <a:spcPts val="1200"/>
              </a:spcBef>
              <a:spcAft>
                <a:spcPts val="0"/>
              </a:spcAft>
              <a:buClr>
                <a:schemeClr val="dk1"/>
              </a:buClr>
              <a:buSzPts val="1200"/>
              <a:buChar char="❑"/>
            </a:pPr>
            <a:r>
              <a:rPr lang="es-ES"/>
              <a:t>La auditoría es una revisión independiente para asegurar que los procesos y productos cumplen con los estándares, regulaciones y requisitos aplicables.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empresa de software de atención médica se somete a una auditoría externa para confirmar que su proceso de desarrollo y productos cumplen con las regulaciones de salud y privacidad.</a:t>
            </a:r>
            <a:endParaRPr/>
          </a:p>
        </p:txBody>
      </p:sp>
      <p:sp>
        <p:nvSpPr>
          <p:cNvPr id="275" name="Google Shape;275;p26"/>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7"/>
          <p:cNvPicPr preferRelativeResize="0"/>
          <p:nvPr>
            <p:ph idx="2" type="pic"/>
          </p:nvPr>
        </p:nvPicPr>
        <p:blipFill rotWithShape="1">
          <a:blip r:embed="rId3">
            <a:alphaModFix/>
          </a:blip>
          <a:srcRect b="0" l="19338" r="19339" t="0"/>
          <a:stretch/>
        </p:blipFill>
        <p:spPr>
          <a:xfrm>
            <a:off x="5271289" y="1206917"/>
            <a:ext cx="3235724" cy="3519324"/>
          </a:xfrm>
          <a:prstGeom prst="rect">
            <a:avLst/>
          </a:prstGeom>
          <a:noFill/>
          <a:ln>
            <a:noFill/>
          </a:ln>
        </p:spPr>
      </p:pic>
      <p:sp>
        <p:nvSpPr>
          <p:cNvPr id="282" name="Google Shape;282;p2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DE SOPORTE [8/8]</a:t>
            </a:r>
            <a:endParaRPr/>
          </a:p>
        </p:txBody>
      </p:sp>
      <p:sp>
        <p:nvSpPr>
          <p:cNvPr id="283" name="Google Shape;283;p27"/>
          <p:cNvSpPr txBox="1"/>
          <p:nvPr>
            <p:ph idx="4" type="body"/>
          </p:nvPr>
        </p:nvSpPr>
        <p:spPr>
          <a:xfrm>
            <a:off x="929952" y="1341439"/>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RESOLUCIÓN DE PROBLEMAS</a:t>
            </a:r>
            <a:endParaRPr/>
          </a:p>
          <a:p>
            <a:pPr indent="-266700" lvl="0" marL="266700" rtl="0" algn="l">
              <a:lnSpc>
                <a:spcPct val="100000"/>
              </a:lnSpc>
              <a:spcBef>
                <a:spcPts val="1200"/>
              </a:spcBef>
              <a:spcAft>
                <a:spcPts val="0"/>
              </a:spcAft>
              <a:buClr>
                <a:schemeClr val="dk1"/>
              </a:buClr>
              <a:buSzPts val="1200"/>
              <a:buChar char="❑"/>
            </a:pPr>
            <a:r>
              <a:rPr lang="es-ES"/>
              <a:t>Este proceso implica la identificación, análisis y resolución de problemas que pueden surgir durante el desarrollo, operación o mantenimiento del sistema.</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 proveedor de servicios de streaming identifica problemas de latencia y trabaja sistemáticamente para diagnosticar y resolver las causas raíz, mejorando la experiencia del usuario.</a:t>
            </a:r>
            <a:endParaRPr/>
          </a:p>
        </p:txBody>
      </p:sp>
      <p:sp>
        <p:nvSpPr>
          <p:cNvPr id="284" name="Google Shape;284;p27"/>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8"/>
          <p:cNvPicPr preferRelativeResize="0"/>
          <p:nvPr>
            <p:ph idx="2" type="pic"/>
          </p:nvPr>
        </p:nvPicPr>
        <p:blipFill rotWithShape="1">
          <a:blip r:embed="rId3">
            <a:alphaModFix/>
          </a:blip>
          <a:srcRect b="13672" l="0" r="0" t="13672"/>
          <a:stretch/>
        </p:blipFill>
        <p:spPr>
          <a:xfrm>
            <a:off x="5349554" y="1322773"/>
            <a:ext cx="3031667" cy="3297382"/>
          </a:xfrm>
          <a:prstGeom prst="rect">
            <a:avLst/>
          </a:prstGeom>
          <a:noFill/>
          <a:ln>
            <a:noFill/>
          </a:ln>
        </p:spPr>
      </p:pic>
      <p:sp>
        <p:nvSpPr>
          <p:cNvPr id="291" name="Google Shape;291;p2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ORGANIZACIONALES [1/6]</a:t>
            </a:r>
            <a:endParaRPr/>
          </a:p>
        </p:txBody>
      </p:sp>
      <p:sp>
        <p:nvSpPr>
          <p:cNvPr id="292" name="Google Shape;292;p28"/>
          <p:cNvSpPr txBox="1"/>
          <p:nvPr>
            <p:ph idx="4" type="body"/>
          </p:nvPr>
        </p:nvSpPr>
        <p:spPr>
          <a:xfrm>
            <a:off x="876686"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GESTIÓN DEL PROYECTO</a:t>
            </a:r>
            <a:endParaRPr/>
          </a:p>
          <a:p>
            <a:pPr indent="-266700" lvl="0" marL="266700" rtl="0" algn="l">
              <a:lnSpc>
                <a:spcPct val="100000"/>
              </a:lnSpc>
              <a:spcBef>
                <a:spcPts val="1200"/>
              </a:spcBef>
              <a:spcAft>
                <a:spcPts val="0"/>
              </a:spcAft>
              <a:buClr>
                <a:schemeClr val="dk1"/>
              </a:buClr>
              <a:buSzPts val="1200"/>
              <a:buChar char="❑"/>
            </a:pPr>
            <a:r>
              <a:rPr lang="es-ES"/>
              <a:t>Este proceso se centra en la planificación, monitoreo, control y cierre de un proyecto. Incluye la definición de objetivos, la asignación de recursos, la gestión de riesgos y la comunicación con las partes interesadas.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empresa de tecnología lanza un proyecto para desarrollar una aplicación de salud. La gestión del proyecto incluye la creación de un cronograma detallado, la asignación de tareas, el seguimiento del progreso y la comunicación regular con el cliente.</a:t>
            </a:r>
            <a:endParaRPr i="1">
              <a:solidFill>
                <a:srgbClr val="7F7F7F"/>
              </a:solidFill>
            </a:endParaRPr>
          </a:p>
        </p:txBody>
      </p:sp>
      <p:sp>
        <p:nvSpPr>
          <p:cNvPr id="293" name="Google Shape;293;p2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9"/>
          <p:cNvPicPr preferRelativeResize="0"/>
          <p:nvPr>
            <p:ph idx="2" type="pic"/>
          </p:nvPr>
        </p:nvPicPr>
        <p:blipFill rotWithShape="1">
          <a:blip r:embed="rId3">
            <a:alphaModFix/>
          </a:blip>
          <a:srcRect b="0" l="20395" r="20394" t="0"/>
          <a:stretch/>
        </p:blipFill>
        <p:spPr>
          <a:xfrm>
            <a:off x="5575175" y="1376213"/>
            <a:ext cx="2851937" cy="3101899"/>
          </a:xfrm>
          <a:prstGeom prst="rect">
            <a:avLst/>
          </a:prstGeom>
          <a:noFill/>
          <a:ln>
            <a:noFill/>
          </a:ln>
        </p:spPr>
      </p:pic>
      <p:sp>
        <p:nvSpPr>
          <p:cNvPr id="300" name="Google Shape;300;p2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ORGANIZACIONALES [2/6]</a:t>
            </a:r>
            <a:endParaRPr/>
          </a:p>
        </p:txBody>
      </p:sp>
      <p:sp>
        <p:nvSpPr>
          <p:cNvPr id="301" name="Google Shape;301;p29"/>
          <p:cNvSpPr txBox="1"/>
          <p:nvPr>
            <p:ph idx="4" type="body"/>
          </p:nvPr>
        </p:nvSpPr>
        <p:spPr>
          <a:xfrm>
            <a:off x="1000973" y="134038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GESTIÓN DE LA INFRAESTRUCTURA</a:t>
            </a:r>
            <a:endParaRPr/>
          </a:p>
          <a:p>
            <a:pPr indent="-266700" lvl="0" marL="266700" rtl="0" algn="l">
              <a:lnSpc>
                <a:spcPct val="100000"/>
              </a:lnSpc>
              <a:spcBef>
                <a:spcPts val="1200"/>
              </a:spcBef>
              <a:spcAft>
                <a:spcPts val="0"/>
              </a:spcAft>
              <a:buClr>
                <a:schemeClr val="dk1"/>
              </a:buClr>
              <a:buSzPts val="1200"/>
              <a:buChar char="❑"/>
            </a:pPr>
            <a:r>
              <a:rPr lang="es-ES"/>
              <a:t>La gestión de la infraestructura abarca la provisión y mantenimiento de recursos físicos y tecnológicos necesarios para desarrollar, operar y mantener el software.</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start-up de comercio electrónico configura servidores, redes y herramientas de desarrollo para garantizar que los ingenieros tengan todo lo necesario para construir y mantener la plataforma.</a:t>
            </a:r>
            <a:endParaRPr i="1">
              <a:solidFill>
                <a:srgbClr val="7F7F7F"/>
              </a:solidFill>
            </a:endParaRPr>
          </a:p>
        </p:txBody>
      </p:sp>
      <p:sp>
        <p:nvSpPr>
          <p:cNvPr id="302" name="Google Shape;302;p2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0" name="Google Shape;70;p3"/>
          <p:cNvSpPr/>
          <p:nvPr/>
        </p:nvSpPr>
        <p:spPr>
          <a:xfrm>
            <a:off x="424252" y="3703125"/>
            <a:ext cx="7966170" cy="954067"/>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DEFINICIONES DE CICLO DE VIDA DEL DESARROLLO DE SISTEMAS </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0"/>
          <p:cNvPicPr preferRelativeResize="0"/>
          <p:nvPr>
            <p:ph idx="2" type="pic"/>
          </p:nvPr>
        </p:nvPicPr>
        <p:blipFill rotWithShape="1">
          <a:blip r:embed="rId3">
            <a:alphaModFix/>
          </a:blip>
          <a:srcRect b="0" l="15217" r="15215" t="0"/>
          <a:stretch/>
        </p:blipFill>
        <p:spPr>
          <a:xfrm>
            <a:off x="5575177" y="1267927"/>
            <a:ext cx="2922958" cy="3179145"/>
          </a:xfrm>
          <a:prstGeom prst="rect">
            <a:avLst/>
          </a:prstGeom>
          <a:noFill/>
          <a:ln>
            <a:noFill/>
          </a:ln>
        </p:spPr>
      </p:pic>
      <p:sp>
        <p:nvSpPr>
          <p:cNvPr id="309" name="Google Shape;309;p3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ORGANIZACIONALES [3/6]</a:t>
            </a:r>
            <a:endParaRPr/>
          </a:p>
        </p:txBody>
      </p:sp>
      <p:sp>
        <p:nvSpPr>
          <p:cNvPr id="310" name="Google Shape;310;p30"/>
          <p:cNvSpPr txBox="1"/>
          <p:nvPr>
            <p:ph idx="4" type="body"/>
          </p:nvPr>
        </p:nvSpPr>
        <p:spPr>
          <a:xfrm>
            <a:off x="885564" y="1341439"/>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MEJORA DEL PROCESO</a:t>
            </a:r>
            <a:endParaRPr/>
          </a:p>
          <a:p>
            <a:pPr indent="-266700" lvl="0" marL="266700" rtl="0" algn="l">
              <a:lnSpc>
                <a:spcPct val="100000"/>
              </a:lnSpc>
              <a:spcBef>
                <a:spcPts val="1200"/>
              </a:spcBef>
              <a:spcAft>
                <a:spcPts val="0"/>
              </a:spcAft>
              <a:buClr>
                <a:schemeClr val="dk1"/>
              </a:buClr>
              <a:buSzPts val="1200"/>
              <a:buChar char="❑"/>
            </a:pPr>
            <a:r>
              <a:rPr lang="es-ES"/>
              <a:t>Este proceso implica la identificación, análisis y mejora continua de los procesos de la organización. Se enfoca en aumentar la eficiencia, efectividad y calidad.</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 banco identifica ineficiencias en su proceso de aprobación de préstamos y trabaja en la mejora continua mediante la implementación de automatización y análisis de datos, reduciendo el tiempo de aprobación.</a:t>
            </a:r>
            <a:endParaRPr i="1">
              <a:solidFill>
                <a:srgbClr val="7F7F7F"/>
              </a:solidFill>
            </a:endParaRPr>
          </a:p>
        </p:txBody>
      </p:sp>
      <p:sp>
        <p:nvSpPr>
          <p:cNvPr id="311" name="Google Shape;311;p30"/>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1"/>
          <p:cNvPicPr preferRelativeResize="0"/>
          <p:nvPr>
            <p:ph idx="2" type="pic"/>
          </p:nvPr>
        </p:nvPicPr>
        <p:blipFill rotWithShape="1">
          <a:blip r:embed="rId3">
            <a:alphaModFix/>
          </a:blip>
          <a:srcRect b="0" l="30200" r="30201" t="0"/>
          <a:stretch/>
        </p:blipFill>
        <p:spPr>
          <a:xfrm>
            <a:off x="5414338" y="1287262"/>
            <a:ext cx="3145939" cy="3421670"/>
          </a:xfrm>
          <a:prstGeom prst="rect">
            <a:avLst/>
          </a:prstGeom>
          <a:noFill/>
          <a:ln>
            <a:noFill/>
          </a:ln>
        </p:spPr>
      </p:pic>
      <p:sp>
        <p:nvSpPr>
          <p:cNvPr id="318" name="Google Shape;318;p3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ORGANIZACIONALES [4/6]</a:t>
            </a:r>
            <a:endParaRPr/>
          </a:p>
        </p:txBody>
      </p:sp>
      <p:sp>
        <p:nvSpPr>
          <p:cNvPr id="319" name="Google Shape;319;p31"/>
          <p:cNvSpPr txBox="1"/>
          <p:nvPr>
            <p:ph idx="4" type="body"/>
          </p:nvPr>
        </p:nvSpPr>
        <p:spPr>
          <a:xfrm>
            <a:off x="850053" y="1187468"/>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FORMACIÓN</a:t>
            </a:r>
            <a:endParaRPr/>
          </a:p>
          <a:p>
            <a:pPr indent="-266700" lvl="0" marL="266700" rtl="0" algn="l">
              <a:lnSpc>
                <a:spcPct val="100000"/>
              </a:lnSpc>
              <a:spcBef>
                <a:spcPts val="1200"/>
              </a:spcBef>
              <a:spcAft>
                <a:spcPts val="0"/>
              </a:spcAft>
              <a:buClr>
                <a:schemeClr val="dk1"/>
              </a:buClr>
              <a:buSzPts val="1200"/>
              <a:buChar char="❑"/>
            </a:pPr>
            <a:r>
              <a:rPr lang="es-ES"/>
              <a:t>La formación consiste en el desarrollo e implementación de programas de educación y capacitación para asegurar que el personal tenga las habilidades y conocimientos necesarios.</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compañía de seguros implementa un nuevo sistema de gestión de pólizas y organiza talleres de formación para sus empleados, asegurando que comprendan y utilicen el sistema eficientemente.</a:t>
            </a:r>
            <a:endParaRPr i="1">
              <a:solidFill>
                <a:srgbClr val="7F7F7F"/>
              </a:solidFill>
            </a:endParaRPr>
          </a:p>
        </p:txBody>
      </p:sp>
      <p:sp>
        <p:nvSpPr>
          <p:cNvPr id="320" name="Google Shape;320;p31"/>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p:cNvPicPr preferRelativeResize="0"/>
          <p:nvPr>
            <p:ph idx="2" type="pic"/>
          </p:nvPr>
        </p:nvPicPr>
        <p:blipFill rotWithShape="1">
          <a:blip r:embed="rId3">
            <a:alphaModFix/>
          </a:blip>
          <a:srcRect b="0" l="18259" r="18259" t="0"/>
          <a:stretch/>
        </p:blipFill>
        <p:spPr>
          <a:xfrm>
            <a:off x="5433132" y="1459402"/>
            <a:ext cx="3118267" cy="3391572"/>
          </a:xfrm>
          <a:prstGeom prst="rect">
            <a:avLst/>
          </a:prstGeom>
          <a:noFill/>
          <a:ln>
            <a:noFill/>
          </a:ln>
        </p:spPr>
      </p:pic>
      <p:sp>
        <p:nvSpPr>
          <p:cNvPr id="327" name="Google Shape;327;p3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ORGANIZACIONALES [5/6]</a:t>
            </a:r>
            <a:endParaRPr/>
          </a:p>
        </p:txBody>
      </p:sp>
      <p:sp>
        <p:nvSpPr>
          <p:cNvPr id="328" name="Google Shape;328;p32"/>
          <p:cNvSpPr txBox="1"/>
          <p:nvPr>
            <p:ph idx="4" type="body"/>
          </p:nvPr>
        </p:nvSpPr>
        <p:spPr>
          <a:xfrm>
            <a:off x="938830" y="1337584"/>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GESTIÓN DE LOS RECURSOS HUMANOS</a:t>
            </a:r>
            <a:endParaRPr/>
          </a:p>
          <a:p>
            <a:pPr indent="-266700" lvl="0" marL="266700" rtl="0" algn="l">
              <a:lnSpc>
                <a:spcPct val="100000"/>
              </a:lnSpc>
              <a:spcBef>
                <a:spcPts val="1200"/>
              </a:spcBef>
              <a:spcAft>
                <a:spcPts val="0"/>
              </a:spcAft>
              <a:buClr>
                <a:schemeClr val="dk1"/>
              </a:buClr>
              <a:buSzPts val="1200"/>
              <a:buChar char="❑"/>
            </a:pPr>
            <a:r>
              <a:rPr lang="es-ES"/>
              <a:t>Este proceso se enfoca en la gestión de las personas dentro de la organización, incluyendo la contratación, evaluación, desarrollo y retención del talento.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empresa de desarrollo de videojuegos implementa un programa de desarrollo de carrera, ofreciendo oportunidades de crecimiento, mentoría y reconocimiento para retener y motivar a su talentoso equipo de desarrolladores.</a:t>
            </a:r>
            <a:endParaRPr i="1">
              <a:solidFill>
                <a:srgbClr val="7F7F7F"/>
              </a:solidFill>
            </a:endParaRPr>
          </a:p>
        </p:txBody>
      </p:sp>
      <p:sp>
        <p:nvSpPr>
          <p:cNvPr id="329" name="Google Shape;329;p32"/>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p:cNvPicPr preferRelativeResize="0"/>
          <p:nvPr>
            <p:ph idx="2" type="pic"/>
          </p:nvPr>
        </p:nvPicPr>
        <p:blipFill rotWithShape="1">
          <a:blip r:embed="rId3">
            <a:alphaModFix/>
          </a:blip>
          <a:srcRect b="0" l="19338" r="19339" t="0"/>
          <a:stretch/>
        </p:blipFill>
        <p:spPr>
          <a:xfrm>
            <a:off x="5452581" y="1322772"/>
            <a:ext cx="2974532" cy="3235239"/>
          </a:xfrm>
          <a:prstGeom prst="rect">
            <a:avLst/>
          </a:prstGeom>
          <a:noFill/>
          <a:ln>
            <a:noFill/>
          </a:ln>
        </p:spPr>
      </p:pic>
      <p:sp>
        <p:nvSpPr>
          <p:cNvPr id="336" name="Google Shape;336;p3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PROCESOS ORGANIZACIONALES [6/6]</a:t>
            </a:r>
            <a:endParaRPr/>
          </a:p>
        </p:txBody>
      </p:sp>
      <p:sp>
        <p:nvSpPr>
          <p:cNvPr id="337" name="Google Shape;337;p33"/>
          <p:cNvSpPr txBox="1"/>
          <p:nvPr>
            <p:ph idx="4" type="body"/>
          </p:nvPr>
        </p:nvSpPr>
        <p:spPr>
          <a:xfrm>
            <a:off x="912197" y="1322772"/>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a:solidFill>
                  <a:srgbClr val="0070C0"/>
                </a:solidFill>
              </a:rPr>
              <a:t>GESTIÓN DE LOS PROVEEDORES</a:t>
            </a:r>
            <a:endParaRPr/>
          </a:p>
          <a:p>
            <a:pPr indent="-266700" lvl="0" marL="266700" rtl="0" algn="l">
              <a:lnSpc>
                <a:spcPct val="100000"/>
              </a:lnSpc>
              <a:spcBef>
                <a:spcPts val="1200"/>
              </a:spcBef>
              <a:spcAft>
                <a:spcPts val="0"/>
              </a:spcAft>
              <a:buClr>
                <a:schemeClr val="dk1"/>
              </a:buClr>
              <a:buSzPts val="1200"/>
              <a:buChar char="❑"/>
            </a:pPr>
            <a:r>
              <a:rPr lang="es-ES"/>
              <a:t>La gestión de los proveedores implica la selección, contratación y monitoreo de terceros que suministran productos o servicios necesarios para el proyecto.</a:t>
            </a:r>
            <a:endParaRPr/>
          </a:p>
          <a:p>
            <a:pPr indent="-266700" lvl="0" marL="266700" rtl="0" algn="l">
              <a:lnSpc>
                <a:spcPct val="100000"/>
              </a:lnSpc>
              <a:spcBef>
                <a:spcPts val="1200"/>
              </a:spcBef>
              <a:spcAft>
                <a:spcPts val="0"/>
              </a:spcAft>
              <a:buClr>
                <a:schemeClr val="dk1"/>
              </a:buClr>
              <a:buSzPts val="1200"/>
              <a:buChar char="❑"/>
            </a:pPr>
            <a:r>
              <a:rPr lang="es-ES" u="sng"/>
              <a:t>Ejemplo</a:t>
            </a:r>
            <a:r>
              <a:rPr lang="es-ES"/>
              <a:t>: </a:t>
            </a:r>
            <a:r>
              <a:rPr i="1" lang="es-ES">
                <a:solidFill>
                  <a:srgbClr val="7F7F7F"/>
                </a:solidFill>
              </a:rPr>
              <a:t>Una agencia de marketing digital selecciona y gestiona varios proveedores para servicios de hosting, diseño gráfico y análisis de datos, asegurando que cumplan con los estándares de calidad y plazos requeridos.</a:t>
            </a:r>
            <a:endParaRPr i="1">
              <a:solidFill>
                <a:srgbClr val="7F7F7F"/>
              </a:solidFill>
            </a:endParaRPr>
          </a:p>
        </p:txBody>
      </p:sp>
      <p:sp>
        <p:nvSpPr>
          <p:cNvPr id="338" name="Google Shape;338;p3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NORMA TÉCNICA PERUANA, NTP-ISO/IEC 12207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5" name="Google Shape;345;p34"/>
          <p:cNvSpPr/>
          <p:nvPr/>
        </p:nvSpPr>
        <p:spPr>
          <a:xfrm>
            <a:off x="424252" y="3703125"/>
            <a:ext cx="7966170" cy="1200288"/>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IMPLEMENTACIÓN DEL CICLO DE VIDA DEL DESARROLLO DE SISTEMAS</a:t>
            </a:r>
            <a:endParaRPr b="0" i="0" sz="1400" u="none" cap="none" strike="noStrike">
              <a:solidFill>
                <a:srgbClr val="000000"/>
              </a:solidFill>
              <a:latin typeface="Arial"/>
              <a:ea typeface="Arial"/>
              <a:cs typeface="Arial"/>
              <a:sym typeface="Arial"/>
            </a:endParaRPr>
          </a:p>
          <a:p>
            <a:pPr indent="-274638" lvl="0" marL="27463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pic>
        <p:nvPicPr>
          <p:cNvPr id="352" name="Google Shape;352;p35"/>
          <p:cNvPicPr preferRelativeResize="0"/>
          <p:nvPr>
            <p:ph idx="2" type="pic"/>
          </p:nvPr>
        </p:nvPicPr>
        <p:blipFill rotWithShape="1">
          <a:blip r:embed="rId3">
            <a:alphaModFix/>
          </a:blip>
          <a:srcRect b="28880" l="0" r="0" t="28880"/>
          <a:stretch/>
        </p:blipFill>
        <p:spPr>
          <a:xfrm>
            <a:off x="1669002" y="3102009"/>
            <a:ext cx="6223947" cy="1815456"/>
          </a:xfrm>
          <a:prstGeom prst="rect">
            <a:avLst/>
          </a:prstGeom>
          <a:noFill/>
          <a:ln>
            <a:noFill/>
          </a:ln>
        </p:spPr>
      </p:pic>
      <p:sp>
        <p:nvSpPr>
          <p:cNvPr id="353" name="Google Shape;353;p35"/>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 selección del modelo de ciclo de vida de desarrollo de sistemas adecuado debe basarse en una evaluación cuidadosa de las características del proyecto, las necesidades de los stakeholders, los recursos disponibles y el entorno en el que se desarrolla el proyecto.</a:t>
            </a:r>
            <a:endParaRPr/>
          </a:p>
          <a:p>
            <a:pPr indent="-266700" lvl="0" marL="266700" rtl="0" algn="l">
              <a:lnSpc>
                <a:spcPct val="100000"/>
              </a:lnSpc>
              <a:spcBef>
                <a:spcPts val="1200"/>
              </a:spcBef>
              <a:spcAft>
                <a:spcPts val="0"/>
              </a:spcAft>
              <a:buClr>
                <a:schemeClr val="dk1"/>
              </a:buClr>
              <a:buSzPts val="1200"/>
              <a:buChar char="❑"/>
            </a:pPr>
            <a:r>
              <a:rPr lang="es-ES"/>
              <a:t>Esta elección estratégica ayudará a guiar el proyecto hacia una ejecución exitosa y eficiente.</a:t>
            </a:r>
            <a:endParaRPr/>
          </a:p>
        </p:txBody>
      </p:sp>
      <p:sp>
        <p:nvSpPr>
          <p:cNvPr id="354" name="Google Shape;354;p35"/>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ELECCIÓN DE MODELO DE CICLO DE VIDA DE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pic>
        <p:nvPicPr>
          <p:cNvPr id="361" name="Google Shape;361;p36"/>
          <p:cNvPicPr preferRelativeResize="0"/>
          <p:nvPr>
            <p:ph idx="2" type="pic"/>
          </p:nvPr>
        </p:nvPicPr>
        <p:blipFill rotWithShape="1">
          <a:blip r:embed="rId3">
            <a:alphaModFix/>
          </a:blip>
          <a:srcRect b="0" l="19338" r="19339" t="0"/>
          <a:stretch/>
        </p:blipFill>
        <p:spPr>
          <a:xfrm>
            <a:off x="5485654" y="1599075"/>
            <a:ext cx="3047992" cy="3315138"/>
          </a:xfrm>
          <a:prstGeom prst="rect">
            <a:avLst/>
          </a:prstGeom>
          <a:noFill/>
          <a:ln>
            <a:noFill/>
          </a:ln>
        </p:spPr>
      </p:pic>
      <p:sp>
        <p:nvSpPr>
          <p:cNvPr id="362" name="Google Shape;362;p3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CRITERIOS CLAVE DE SELECCIÓN</a:t>
            </a:r>
            <a:endParaRPr/>
          </a:p>
        </p:txBody>
      </p:sp>
      <p:sp>
        <p:nvSpPr>
          <p:cNvPr id="363" name="Google Shape;363;p36"/>
          <p:cNvSpPr txBox="1"/>
          <p:nvPr>
            <p:ph idx="4" type="body"/>
          </p:nvPr>
        </p:nvSpPr>
        <p:spPr>
          <a:xfrm>
            <a:off x="468313" y="1177927"/>
            <a:ext cx="4627470"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70C0"/>
              </a:buClr>
              <a:buSzPts val="1200"/>
              <a:buNone/>
            </a:pPr>
            <a:r>
              <a:rPr b="1" i="1" lang="es-ES" u="sng">
                <a:solidFill>
                  <a:srgbClr val="0070C0"/>
                </a:solidFill>
              </a:rPr>
              <a:t>Naturaleza y complejidad del proyecto</a:t>
            </a:r>
            <a:endParaRPr/>
          </a:p>
          <a:p>
            <a:pPr indent="-266700" lvl="0" marL="266700" rtl="0" algn="l">
              <a:lnSpc>
                <a:spcPct val="100000"/>
              </a:lnSpc>
              <a:spcBef>
                <a:spcPts val="1200"/>
              </a:spcBef>
              <a:spcAft>
                <a:spcPts val="0"/>
              </a:spcAft>
              <a:buClr>
                <a:schemeClr val="dk1"/>
              </a:buClr>
              <a:buSzPts val="1200"/>
              <a:buChar char="❑"/>
            </a:pPr>
            <a:r>
              <a:rPr lang="es-ES"/>
              <a:t>Algunos modelos son más adecuados para proyectos grandes y complejos, mientras que otros pueden ser mejores para proyectos pequeños y sencillos.</a:t>
            </a:r>
            <a:endParaRPr/>
          </a:p>
          <a:p>
            <a:pPr indent="-266700" lvl="0" marL="266700" rtl="0" algn="l">
              <a:lnSpc>
                <a:spcPct val="100000"/>
              </a:lnSpc>
              <a:spcBef>
                <a:spcPts val="1200"/>
              </a:spcBef>
              <a:spcAft>
                <a:spcPts val="0"/>
              </a:spcAft>
              <a:buClr>
                <a:schemeClr val="dk1"/>
              </a:buClr>
              <a:buSzPts val="1200"/>
              <a:buChar char="❑"/>
            </a:pPr>
            <a:r>
              <a:rPr lang="es-ES"/>
              <a:t>Si los requisitos son claros y bien definidos desde el inicio, se podría usar un modelo más tradicional como el Cascada. Si son propensos a cambiar, un modelo ágil podría ser más adecuado.</a:t>
            </a:r>
            <a:endParaRPr/>
          </a:p>
          <a:p>
            <a:pPr indent="0" lvl="0" marL="0" rtl="0" algn="l">
              <a:lnSpc>
                <a:spcPct val="100000"/>
              </a:lnSpc>
              <a:spcBef>
                <a:spcPts val="1200"/>
              </a:spcBef>
              <a:spcAft>
                <a:spcPts val="0"/>
              </a:spcAft>
              <a:buClr>
                <a:srgbClr val="0070C0"/>
              </a:buClr>
              <a:buSzPts val="1200"/>
              <a:buNone/>
            </a:pPr>
            <a:r>
              <a:rPr b="1" i="1" lang="es-ES" u="sng">
                <a:solidFill>
                  <a:srgbClr val="0070C0"/>
                </a:solidFill>
              </a:rPr>
              <a:t>Experiencia y habilidad del equipo</a:t>
            </a:r>
            <a:endParaRPr/>
          </a:p>
          <a:p>
            <a:pPr indent="-266700" lvl="0" marL="266700" rtl="0" algn="l">
              <a:lnSpc>
                <a:spcPct val="100000"/>
              </a:lnSpc>
              <a:spcBef>
                <a:spcPts val="1200"/>
              </a:spcBef>
              <a:spcAft>
                <a:spcPts val="0"/>
              </a:spcAft>
              <a:buClr>
                <a:schemeClr val="dk1"/>
              </a:buClr>
              <a:buSzPts val="1200"/>
              <a:buChar char="❑"/>
            </a:pPr>
            <a:r>
              <a:rPr lang="es-ES"/>
              <a:t>Evaluar la experiencia y habilidades del equipo ayuda a determinar qué modelo será más fácil de implementar y seguir.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sp>
        <p:nvSpPr>
          <p:cNvPr id="370" name="Google Shape;370;p3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CRITERIOS CLAVE DE SELECCIÓN</a:t>
            </a:r>
            <a:endParaRPr/>
          </a:p>
        </p:txBody>
      </p:sp>
      <p:sp>
        <p:nvSpPr>
          <p:cNvPr id="371" name="Google Shape;371;p37"/>
          <p:cNvSpPr txBox="1"/>
          <p:nvPr>
            <p:ph idx="4" type="body"/>
          </p:nvPr>
        </p:nvSpPr>
        <p:spPr>
          <a:xfrm>
            <a:off x="804365" y="1184002"/>
            <a:ext cx="463764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u="sng">
                <a:solidFill>
                  <a:srgbClr val="0070C0"/>
                </a:solidFill>
              </a:rPr>
              <a:t>Recursos Disponibles</a:t>
            </a:r>
            <a:endParaRPr/>
          </a:p>
          <a:p>
            <a:pPr indent="-266700" lvl="0" marL="266700" rtl="0" algn="l">
              <a:lnSpc>
                <a:spcPct val="100000"/>
              </a:lnSpc>
              <a:spcBef>
                <a:spcPts val="1200"/>
              </a:spcBef>
              <a:spcAft>
                <a:spcPts val="0"/>
              </a:spcAft>
              <a:buClr>
                <a:schemeClr val="dk1"/>
              </a:buClr>
              <a:buSzPts val="1200"/>
              <a:buChar char="❑"/>
            </a:pPr>
            <a:r>
              <a:rPr lang="es-ES"/>
              <a:t>La disponibilidad de tiempo, personal y financiamiento puede influir en la selección del modelo (los métodos ágiles requieren una colaboración intensiva y constante).</a:t>
            </a:r>
            <a:endParaRPr/>
          </a:p>
          <a:p>
            <a:pPr indent="0" lvl="0" marL="0" rtl="0" algn="l">
              <a:lnSpc>
                <a:spcPct val="100000"/>
              </a:lnSpc>
              <a:spcBef>
                <a:spcPts val="1200"/>
              </a:spcBef>
              <a:spcAft>
                <a:spcPts val="0"/>
              </a:spcAft>
              <a:buClr>
                <a:srgbClr val="0070C0"/>
              </a:buClr>
              <a:buSzPts val="1200"/>
              <a:buNone/>
            </a:pPr>
            <a:r>
              <a:rPr b="1" i="1" lang="es-ES" u="sng">
                <a:solidFill>
                  <a:srgbClr val="0070C0"/>
                </a:solidFill>
              </a:rPr>
              <a:t>Riesgos Asociados</a:t>
            </a:r>
            <a:endParaRPr/>
          </a:p>
          <a:p>
            <a:pPr indent="-266700" lvl="0" marL="266700" rtl="0" algn="l">
              <a:lnSpc>
                <a:spcPct val="100000"/>
              </a:lnSpc>
              <a:spcBef>
                <a:spcPts val="1200"/>
              </a:spcBef>
              <a:spcAft>
                <a:spcPts val="0"/>
              </a:spcAft>
              <a:buClr>
                <a:schemeClr val="dk1"/>
              </a:buClr>
              <a:buSzPts val="1200"/>
              <a:buChar char="❑"/>
            </a:pPr>
            <a:r>
              <a:rPr lang="es-ES"/>
              <a:t>Analizar y entender los riesgos potenciales del proyecto orienta la elección del modelo que mejor gestione y mitigue esos riesgos.</a:t>
            </a:r>
            <a:endParaRPr/>
          </a:p>
          <a:p>
            <a:pPr indent="0" lvl="0" marL="0" rtl="0" algn="l">
              <a:lnSpc>
                <a:spcPct val="100000"/>
              </a:lnSpc>
              <a:spcBef>
                <a:spcPts val="1200"/>
              </a:spcBef>
              <a:spcAft>
                <a:spcPts val="0"/>
              </a:spcAft>
              <a:buClr>
                <a:srgbClr val="0070C0"/>
              </a:buClr>
              <a:buSzPts val="1200"/>
              <a:buNone/>
            </a:pPr>
            <a:r>
              <a:rPr b="1" i="1" lang="es-ES" u="sng">
                <a:solidFill>
                  <a:srgbClr val="0070C0"/>
                </a:solidFill>
              </a:rPr>
              <a:t>Interacción con el Cliente</a:t>
            </a:r>
            <a:endParaRPr/>
          </a:p>
          <a:p>
            <a:pPr indent="-266700" lvl="0" marL="266700" rtl="0" algn="l">
              <a:lnSpc>
                <a:spcPct val="100000"/>
              </a:lnSpc>
              <a:spcBef>
                <a:spcPts val="1200"/>
              </a:spcBef>
              <a:spcAft>
                <a:spcPts val="0"/>
              </a:spcAft>
              <a:buClr>
                <a:schemeClr val="dk1"/>
              </a:buClr>
              <a:buSzPts val="1200"/>
              <a:buChar char="❑"/>
            </a:pPr>
            <a:r>
              <a:rPr lang="es-ES"/>
              <a:t>La necesidad de retroalimentación continua con los usuarios orienta a un enfoque más flexible y adaptativo.</a:t>
            </a:r>
            <a:endParaRPr/>
          </a:p>
        </p:txBody>
      </p:sp>
      <p:pic>
        <p:nvPicPr>
          <p:cNvPr id="372" name="Google Shape;372;p37"/>
          <p:cNvPicPr preferRelativeResize="0"/>
          <p:nvPr>
            <p:ph idx="2" type="pic"/>
          </p:nvPr>
        </p:nvPicPr>
        <p:blipFill rotWithShape="1">
          <a:blip r:embed="rId3">
            <a:alphaModFix/>
          </a:blip>
          <a:srcRect b="0" l="19338" r="19339" t="0"/>
          <a:stretch/>
        </p:blipFill>
        <p:spPr>
          <a:xfrm>
            <a:off x="5601810" y="1743509"/>
            <a:ext cx="2737825" cy="29777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pic>
        <p:nvPicPr>
          <p:cNvPr id="379" name="Google Shape;379;p38"/>
          <p:cNvPicPr preferRelativeResize="0"/>
          <p:nvPr>
            <p:ph idx="2" type="pic"/>
          </p:nvPr>
        </p:nvPicPr>
        <p:blipFill rotWithShape="1">
          <a:blip r:embed="rId3">
            <a:alphaModFix/>
          </a:blip>
          <a:srcRect b="0" l="19381" r="19382" t="0"/>
          <a:stretch/>
        </p:blipFill>
        <p:spPr>
          <a:xfrm>
            <a:off x="5731236" y="1651246"/>
            <a:ext cx="2811286" cy="3057685"/>
          </a:xfrm>
          <a:prstGeom prst="rect">
            <a:avLst/>
          </a:prstGeom>
          <a:noFill/>
          <a:ln>
            <a:noFill/>
          </a:ln>
        </p:spPr>
      </p:pic>
      <p:sp>
        <p:nvSpPr>
          <p:cNvPr id="380" name="Google Shape;380;p3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CRITERIOS CLAVE DE SELECCIÓN</a:t>
            </a:r>
            <a:endParaRPr/>
          </a:p>
        </p:txBody>
      </p:sp>
      <p:sp>
        <p:nvSpPr>
          <p:cNvPr id="381" name="Google Shape;381;p38"/>
          <p:cNvSpPr txBox="1"/>
          <p:nvPr>
            <p:ph idx="4" type="body"/>
          </p:nvPr>
        </p:nvSpPr>
        <p:spPr>
          <a:xfrm>
            <a:off x="912197" y="1178590"/>
            <a:ext cx="4707368"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u="sng">
                <a:solidFill>
                  <a:srgbClr val="0070C0"/>
                </a:solidFill>
              </a:rPr>
              <a:t>Restricciones Regulatorias y de Cumplimiento</a:t>
            </a:r>
            <a:endParaRPr/>
          </a:p>
          <a:p>
            <a:pPr indent="-266700" lvl="0" marL="266700" rtl="0" algn="l">
              <a:lnSpc>
                <a:spcPct val="100000"/>
              </a:lnSpc>
              <a:spcBef>
                <a:spcPts val="1200"/>
              </a:spcBef>
              <a:spcAft>
                <a:spcPts val="0"/>
              </a:spcAft>
              <a:buClr>
                <a:schemeClr val="dk1"/>
              </a:buClr>
              <a:buSzPts val="1200"/>
              <a:buChar char="❑"/>
            </a:pPr>
            <a:r>
              <a:rPr lang="es-ES"/>
              <a:t>En sectores como salud o banca existen normativas que requieren una documentación y procesos específicos, lo cual puede influir en la elección del modelo.</a:t>
            </a:r>
            <a:endParaRPr/>
          </a:p>
          <a:p>
            <a:pPr indent="0" lvl="0" marL="0" rtl="0" algn="l">
              <a:lnSpc>
                <a:spcPct val="100000"/>
              </a:lnSpc>
              <a:spcBef>
                <a:spcPts val="1200"/>
              </a:spcBef>
              <a:spcAft>
                <a:spcPts val="0"/>
              </a:spcAft>
              <a:buClr>
                <a:srgbClr val="0070C0"/>
              </a:buClr>
              <a:buSzPts val="1200"/>
              <a:buNone/>
            </a:pPr>
            <a:r>
              <a:rPr b="1" i="1" lang="es-ES" u="sng">
                <a:solidFill>
                  <a:srgbClr val="0070C0"/>
                </a:solidFill>
              </a:rPr>
              <a:t>Calidad y Rendimiento Requeridos</a:t>
            </a:r>
            <a:endParaRPr/>
          </a:p>
          <a:p>
            <a:pPr indent="-266700" lvl="0" marL="266700" rtl="0" algn="l">
              <a:lnSpc>
                <a:spcPct val="100000"/>
              </a:lnSpc>
              <a:spcBef>
                <a:spcPts val="1200"/>
              </a:spcBef>
              <a:spcAft>
                <a:spcPts val="0"/>
              </a:spcAft>
              <a:buClr>
                <a:schemeClr val="dk1"/>
              </a:buClr>
              <a:buSzPts val="1200"/>
              <a:buChar char="❑"/>
            </a:pPr>
            <a:r>
              <a:rPr lang="es-ES"/>
              <a:t>Los requisitos de calidad y rendimiento del producto final también pueden dictar qué modelo es más adecuado.</a:t>
            </a:r>
            <a:endParaRPr/>
          </a:p>
          <a:p>
            <a:pPr indent="0" lvl="0" marL="0" rtl="0" algn="l">
              <a:lnSpc>
                <a:spcPct val="100000"/>
              </a:lnSpc>
              <a:spcBef>
                <a:spcPts val="1200"/>
              </a:spcBef>
              <a:spcAft>
                <a:spcPts val="0"/>
              </a:spcAft>
              <a:buClr>
                <a:srgbClr val="0070C0"/>
              </a:buClr>
              <a:buSzPts val="1200"/>
              <a:buNone/>
            </a:pPr>
            <a:r>
              <a:rPr b="1" i="1" lang="es-ES" u="sng">
                <a:solidFill>
                  <a:srgbClr val="0070C0"/>
                </a:solidFill>
              </a:rPr>
              <a:t>Plazos de Entrega</a:t>
            </a:r>
            <a:endParaRPr/>
          </a:p>
          <a:p>
            <a:pPr indent="-266700" lvl="0" marL="266700" rtl="0" algn="l">
              <a:lnSpc>
                <a:spcPct val="100000"/>
              </a:lnSpc>
              <a:spcBef>
                <a:spcPts val="1200"/>
              </a:spcBef>
              <a:spcAft>
                <a:spcPts val="0"/>
              </a:spcAft>
              <a:buClr>
                <a:schemeClr val="dk1"/>
              </a:buClr>
              <a:buSzPts val="1200"/>
              <a:buChar char="❑"/>
            </a:pPr>
            <a:r>
              <a:rPr lang="es-ES"/>
              <a:t>La urgencia y las expectativas en cuanto a los plazos de entrega pueden influir en la selección.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pic>
        <p:nvPicPr>
          <p:cNvPr id="388" name="Google Shape;388;p39"/>
          <p:cNvPicPr preferRelativeResize="0"/>
          <p:nvPr>
            <p:ph idx="2" type="pic"/>
          </p:nvPr>
        </p:nvPicPr>
        <p:blipFill rotWithShape="1">
          <a:blip r:embed="rId3">
            <a:alphaModFix/>
          </a:blip>
          <a:srcRect b="0" l="19115" r="19115" t="0"/>
          <a:stretch/>
        </p:blipFill>
        <p:spPr>
          <a:xfrm>
            <a:off x="5663952" y="1612478"/>
            <a:ext cx="2789793" cy="3034309"/>
          </a:xfrm>
          <a:prstGeom prst="rect">
            <a:avLst/>
          </a:prstGeom>
          <a:noFill/>
          <a:ln>
            <a:noFill/>
          </a:ln>
        </p:spPr>
      </p:pic>
      <p:sp>
        <p:nvSpPr>
          <p:cNvPr id="389" name="Google Shape;389;p3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CRITERIOS CLAVE DE SELECCIÓN</a:t>
            </a:r>
            <a:endParaRPr/>
          </a:p>
        </p:txBody>
      </p:sp>
      <p:sp>
        <p:nvSpPr>
          <p:cNvPr id="390" name="Google Shape;390;p39"/>
          <p:cNvSpPr txBox="1"/>
          <p:nvPr>
            <p:ph idx="4" type="body"/>
          </p:nvPr>
        </p:nvSpPr>
        <p:spPr>
          <a:xfrm>
            <a:off x="885563" y="134038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200"/>
              <a:buNone/>
            </a:pPr>
            <a:r>
              <a:rPr b="1" i="1" lang="es-ES" u="sng">
                <a:solidFill>
                  <a:srgbClr val="0070C0"/>
                </a:solidFill>
              </a:rPr>
              <a:t>Cultura Organizacional</a:t>
            </a:r>
            <a:endParaRPr/>
          </a:p>
          <a:p>
            <a:pPr indent="-266700" lvl="0" marL="266700" rtl="0" algn="l">
              <a:lnSpc>
                <a:spcPct val="100000"/>
              </a:lnSpc>
              <a:spcBef>
                <a:spcPts val="1200"/>
              </a:spcBef>
              <a:spcAft>
                <a:spcPts val="0"/>
              </a:spcAft>
              <a:buClr>
                <a:schemeClr val="dk1"/>
              </a:buClr>
              <a:buSzPts val="1200"/>
              <a:buChar char="❑"/>
            </a:pPr>
            <a:r>
              <a:rPr lang="es-ES"/>
              <a:t>La cultura y la filosofía de la organización pueden tener un impacto en qué modelo se adapta mejor. Algunas organizaciones pueden favorecer enfoques más estructurados y formales, mientras que otras pueden preferir la flexibilidad.</a:t>
            </a:r>
            <a:endParaRPr/>
          </a:p>
          <a:p>
            <a:pPr indent="0" lvl="0" marL="0" rtl="0" algn="l">
              <a:lnSpc>
                <a:spcPct val="100000"/>
              </a:lnSpc>
              <a:spcBef>
                <a:spcPts val="1200"/>
              </a:spcBef>
              <a:spcAft>
                <a:spcPts val="0"/>
              </a:spcAft>
              <a:buClr>
                <a:srgbClr val="0070C0"/>
              </a:buClr>
              <a:buSzPts val="1200"/>
              <a:buNone/>
            </a:pPr>
            <a:r>
              <a:rPr b="1" i="1" lang="es-ES" u="sng">
                <a:solidFill>
                  <a:srgbClr val="0070C0"/>
                </a:solidFill>
              </a:rPr>
              <a:t>Necesidades de Mantenimiento y Soporte</a:t>
            </a:r>
            <a:endParaRPr/>
          </a:p>
          <a:p>
            <a:pPr indent="-266700" lvl="0" marL="266700" rtl="0" algn="l">
              <a:lnSpc>
                <a:spcPct val="100000"/>
              </a:lnSpc>
              <a:spcBef>
                <a:spcPts val="1200"/>
              </a:spcBef>
              <a:spcAft>
                <a:spcPts val="0"/>
              </a:spcAft>
              <a:buClr>
                <a:schemeClr val="dk1"/>
              </a:buClr>
              <a:buSzPts val="1200"/>
              <a:buChar char="❑"/>
            </a:pPr>
            <a:r>
              <a:rPr lang="es-ES"/>
              <a:t>La expectativa a largo plazo en términos de mantenimiento y soporte puede guiar la selección del modelo.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
        <p:nvSpPr>
          <p:cNvPr id="77" name="Google Shape;77;p4"/>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dk1"/>
              </a:buClr>
              <a:buSzPts val="1200"/>
              <a:buChar char="❑"/>
            </a:pPr>
            <a:r>
              <a:rPr lang="es-ES"/>
              <a:t>No es solo un marco técnico, sino también una guía esencial para asegurar que un sistema de información sea desarrollado de manera eficiente y efectiva.</a:t>
            </a:r>
            <a:endParaRPr/>
          </a:p>
          <a:p>
            <a:pPr indent="-266700" lvl="0" marL="266700" rtl="0" algn="l">
              <a:lnSpc>
                <a:spcPct val="90000"/>
              </a:lnSpc>
              <a:spcBef>
                <a:spcPts val="1200"/>
              </a:spcBef>
              <a:spcAft>
                <a:spcPts val="0"/>
              </a:spcAft>
              <a:buClr>
                <a:schemeClr val="dk1"/>
              </a:buClr>
              <a:buSzPts val="1200"/>
              <a:buChar char="❑"/>
            </a:pPr>
            <a:r>
              <a:rPr lang="es-ES"/>
              <a:t>Facilita la colaboración y la comunicación entre los diferentes equipos involucrados y permite abordar el proyecto de manera estructurada y organizada.</a:t>
            </a:r>
            <a:endParaRPr/>
          </a:p>
          <a:p>
            <a:pPr indent="-266700" lvl="0" marL="266700" rtl="0" algn="l">
              <a:lnSpc>
                <a:spcPct val="90000"/>
              </a:lnSpc>
              <a:spcBef>
                <a:spcPts val="1200"/>
              </a:spcBef>
              <a:spcAft>
                <a:spcPts val="0"/>
              </a:spcAft>
              <a:buClr>
                <a:schemeClr val="dk1"/>
              </a:buClr>
              <a:buSzPts val="1200"/>
              <a:buChar char="❑"/>
            </a:pPr>
            <a:r>
              <a:rPr lang="es-ES"/>
              <a:t>La comprensión y aplicación adecuadas del SDLC pueden marcar una gran diferencia en el éxito de cualquier proyecto de desarrollo de sistemas de información.</a:t>
            </a:r>
            <a:endParaRPr/>
          </a:p>
        </p:txBody>
      </p:sp>
      <p:sp>
        <p:nvSpPr>
          <p:cNvPr id="78" name="Google Shape;78;p4"/>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EL CICLO DE VIDA DEL DESARROLLO DE SISTEMAS </a:t>
            </a:r>
            <a:r>
              <a:rPr b="0" lang="es-ES" sz="1400"/>
              <a:t>(</a:t>
            </a:r>
            <a:r>
              <a:rPr lang="es-ES"/>
              <a:t>SDLC</a:t>
            </a:r>
            <a:r>
              <a:rPr b="0" lang="es-ES" sz="1400"/>
              <a:t> - SYSTEMS DEVELOPMENT LIFE CYCLE)</a:t>
            </a:r>
            <a:endParaRPr b="0"/>
          </a:p>
        </p:txBody>
      </p:sp>
      <p:pic>
        <p:nvPicPr>
          <p:cNvPr id="79" name="Google Shape;79;p4"/>
          <p:cNvPicPr preferRelativeResize="0"/>
          <p:nvPr>
            <p:ph idx="2" type="pic"/>
          </p:nvPr>
        </p:nvPicPr>
        <p:blipFill rotWithShape="1">
          <a:blip r:embed="rId3">
            <a:alphaModFix/>
          </a:blip>
          <a:srcRect b="37" l="0" r="0" t="39"/>
          <a:stretch/>
        </p:blipFill>
        <p:spPr>
          <a:xfrm>
            <a:off x="475687" y="2877477"/>
            <a:ext cx="8207375" cy="239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sp>
        <p:nvSpPr>
          <p:cNvPr id="397" name="Google Shape;397;p40"/>
          <p:cNvSpPr txBox="1"/>
          <p:nvPr>
            <p:ph idx="1" type="body"/>
          </p:nvPr>
        </p:nvSpPr>
        <p:spPr>
          <a:xfrm>
            <a:off x="468312" y="651338"/>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CASCADA</a:t>
            </a:r>
            <a:endParaRPr/>
          </a:p>
        </p:txBody>
      </p:sp>
      <p:graphicFrame>
        <p:nvGraphicFramePr>
          <p:cNvPr id="398" name="Google Shape;398;p40"/>
          <p:cNvGraphicFramePr/>
          <p:nvPr/>
        </p:nvGraphicFramePr>
        <p:xfrm>
          <a:off x="468312" y="1044890"/>
          <a:ext cx="3000000" cy="3000000"/>
        </p:xfrm>
        <a:graphic>
          <a:graphicData uri="http://schemas.openxmlformats.org/drawingml/2006/table">
            <a:tbl>
              <a:tblPr firstRow="1">
                <a:noFill/>
                <a:tableStyleId>{5A56049E-48E7-488C-AE2D-577A88C0B821}</a:tableStyleId>
              </a:tblPr>
              <a:tblGrid>
                <a:gridCol w="2180575"/>
                <a:gridCol w="2180575"/>
              </a:tblGrid>
              <a:tr h="54930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DESVENTAJAS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r>
              <a:tr h="995475">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Fácil de entender y seguir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Poca flexibilidad para cambios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Proceso estructurado y lineal</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Requiere que los requisitos estén bien definidos desde el inicio</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Facilita la planificación, programación y presupuesto</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Puede llevar a demoras y altos costos si hay cambios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pic>
        <p:nvPicPr>
          <p:cNvPr id="399" name="Google Shape;399;p40"/>
          <p:cNvPicPr preferRelativeResize="0"/>
          <p:nvPr>
            <p:ph idx="2" type="pic"/>
          </p:nvPr>
        </p:nvPicPr>
        <p:blipFill rotWithShape="1">
          <a:blip r:embed="rId3">
            <a:alphaModFix/>
          </a:blip>
          <a:srcRect b="374" l="0" r="0" t="372"/>
          <a:stretch/>
        </p:blipFill>
        <p:spPr>
          <a:xfrm>
            <a:off x="5252232" y="1544715"/>
            <a:ext cx="3423456" cy="37235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pic>
        <p:nvPicPr>
          <p:cNvPr id="405" name="Google Shape;405;p41"/>
          <p:cNvPicPr preferRelativeResize="0"/>
          <p:nvPr>
            <p:ph idx="2" type="pic"/>
          </p:nvPr>
        </p:nvPicPr>
        <p:blipFill rotWithShape="1">
          <a:blip r:embed="rId3">
            <a:alphaModFix/>
          </a:blip>
          <a:srcRect b="374" l="0" r="0" t="372"/>
          <a:stretch/>
        </p:blipFill>
        <p:spPr>
          <a:xfrm>
            <a:off x="5193436" y="1348837"/>
            <a:ext cx="3278065" cy="3565376"/>
          </a:xfrm>
          <a:prstGeom prst="rect">
            <a:avLst/>
          </a:prstGeom>
          <a:noFill/>
          <a:ln>
            <a:noFill/>
          </a:ln>
        </p:spPr>
      </p:pic>
      <p:sp>
        <p:nvSpPr>
          <p:cNvPr id="406" name="Google Shape;406;p41"/>
          <p:cNvSpPr txBox="1"/>
          <p:nvPr>
            <p:ph idx="1" type="body"/>
          </p:nvPr>
        </p:nvSpPr>
        <p:spPr>
          <a:xfrm>
            <a:off x="468313" y="69489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ESPIRAL</a:t>
            </a:r>
            <a:endParaRPr/>
          </a:p>
        </p:txBody>
      </p:sp>
      <p:sp>
        <p:nvSpPr>
          <p:cNvPr id="407" name="Google Shape;407;p41"/>
          <p:cNvSpPr txBox="1"/>
          <p:nvPr>
            <p:ph idx="3" type="body"/>
          </p:nvPr>
        </p:nvSpPr>
        <p:spPr>
          <a:xfrm>
            <a:off x="468312" y="189036"/>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graphicFrame>
        <p:nvGraphicFramePr>
          <p:cNvPr id="408" name="Google Shape;408;p41"/>
          <p:cNvGraphicFramePr/>
          <p:nvPr/>
        </p:nvGraphicFramePr>
        <p:xfrm>
          <a:off x="468313" y="1048908"/>
          <a:ext cx="3000000" cy="3000000"/>
        </p:xfrm>
        <a:graphic>
          <a:graphicData uri="http://schemas.openxmlformats.org/drawingml/2006/table">
            <a:tbl>
              <a:tblPr firstRow="1">
                <a:noFill/>
                <a:tableStyleId>{5A56049E-48E7-488C-AE2D-577A88C0B821}</a:tableStyleId>
              </a:tblPr>
              <a:tblGrid>
                <a:gridCol w="2149500"/>
                <a:gridCol w="2149500"/>
              </a:tblGrid>
              <a:tr h="54930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DESVENTAJAS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r>
              <a:tr h="995475">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Mayor flexibilidad para cambios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Más complejo y difícil de gestionar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Evaluación y manejo de riesgos en cada fase</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Puede ser costoso y llevar mucho tiempo</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Adaptable a las necesidades cambiantes del proyecto</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Requiere experiencia en evaluación y gestión de riesgos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pic>
        <p:nvPicPr>
          <p:cNvPr id="415" name="Google Shape;415;p42"/>
          <p:cNvPicPr preferRelativeResize="0"/>
          <p:nvPr>
            <p:ph idx="2" type="pic"/>
          </p:nvPr>
        </p:nvPicPr>
        <p:blipFill rotWithShape="1">
          <a:blip r:embed="rId3">
            <a:alphaModFix/>
          </a:blip>
          <a:srcRect b="374" l="0" r="0" t="372"/>
          <a:stretch/>
        </p:blipFill>
        <p:spPr>
          <a:xfrm>
            <a:off x="5193436" y="1109141"/>
            <a:ext cx="3366841" cy="3661933"/>
          </a:xfrm>
          <a:prstGeom prst="rect">
            <a:avLst/>
          </a:prstGeom>
          <a:noFill/>
          <a:ln>
            <a:noFill/>
          </a:ln>
        </p:spPr>
      </p:pic>
      <p:sp>
        <p:nvSpPr>
          <p:cNvPr id="416" name="Google Shape;416;p42"/>
          <p:cNvSpPr txBox="1"/>
          <p:nvPr>
            <p:ph idx="1" type="body"/>
          </p:nvPr>
        </p:nvSpPr>
        <p:spPr>
          <a:xfrm>
            <a:off x="468313" y="688457"/>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V</a:t>
            </a:r>
            <a:endParaRPr/>
          </a:p>
        </p:txBody>
      </p:sp>
      <p:graphicFrame>
        <p:nvGraphicFramePr>
          <p:cNvPr id="417" name="Google Shape;417;p42"/>
          <p:cNvGraphicFramePr/>
          <p:nvPr/>
        </p:nvGraphicFramePr>
        <p:xfrm>
          <a:off x="468312" y="1041735"/>
          <a:ext cx="3000000" cy="3000000"/>
        </p:xfrm>
        <a:graphic>
          <a:graphicData uri="http://schemas.openxmlformats.org/drawingml/2006/table">
            <a:tbl>
              <a:tblPr firstRow="1">
                <a:noFill/>
                <a:tableStyleId>{5A56049E-48E7-488C-AE2D-577A88C0B821}</a:tableStyleId>
              </a:tblPr>
              <a:tblGrid>
                <a:gridCol w="2136175"/>
                <a:gridCol w="2136175"/>
              </a:tblGrid>
              <a:tr h="54930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DESVENTAJAS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r>
              <a:tr h="995475">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Enfoque claro en la validación y verificación</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Menos adaptable a cambios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Facilita la detección temprana de defectos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Los requisitos deben estar definidos desde el inicio</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Mejora la calidad mediante pruebas en cada etapa</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No permite retroalimentación continua con el cliente</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pic>
        <p:nvPicPr>
          <p:cNvPr id="424" name="Google Shape;424;p43"/>
          <p:cNvPicPr preferRelativeResize="0"/>
          <p:nvPr>
            <p:ph idx="2" type="pic"/>
          </p:nvPr>
        </p:nvPicPr>
        <p:blipFill rotWithShape="1">
          <a:blip r:embed="rId3">
            <a:alphaModFix/>
          </a:blip>
          <a:srcRect b="258" l="0" r="0" t="257"/>
          <a:stretch/>
        </p:blipFill>
        <p:spPr>
          <a:xfrm>
            <a:off x="5415378" y="1278736"/>
            <a:ext cx="3153777" cy="3430195"/>
          </a:xfrm>
          <a:prstGeom prst="rect">
            <a:avLst/>
          </a:prstGeom>
          <a:noFill/>
          <a:ln>
            <a:noFill/>
          </a:ln>
        </p:spPr>
      </p:pic>
      <p:sp>
        <p:nvSpPr>
          <p:cNvPr id="425" name="Google Shape;425;p43"/>
          <p:cNvSpPr txBox="1"/>
          <p:nvPr>
            <p:ph idx="1" type="body"/>
          </p:nvPr>
        </p:nvSpPr>
        <p:spPr>
          <a:xfrm>
            <a:off x="468313" y="739285"/>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ÁGIL</a:t>
            </a:r>
            <a:endParaRPr/>
          </a:p>
        </p:txBody>
      </p:sp>
      <p:graphicFrame>
        <p:nvGraphicFramePr>
          <p:cNvPr id="426" name="Google Shape;426;p43"/>
          <p:cNvGraphicFramePr/>
          <p:nvPr/>
        </p:nvGraphicFramePr>
        <p:xfrm>
          <a:off x="468313" y="1093297"/>
          <a:ext cx="3000000" cy="3000000"/>
        </p:xfrm>
        <a:graphic>
          <a:graphicData uri="http://schemas.openxmlformats.org/drawingml/2006/table">
            <a:tbl>
              <a:tblPr firstRow="1">
                <a:noFill/>
                <a:tableStyleId>{5A56049E-48E7-488C-AE2D-577A88C0B821}</a:tableStyleId>
              </a:tblPr>
              <a:tblGrid>
                <a:gridCol w="2193875"/>
                <a:gridCol w="2193875"/>
              </a:tblGrid>
              <a:tr h="54930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DESVENTAJAS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r>
              <a:tr h="995475">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Muy adaptable a cambios y requisitos evolutivos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Puede ser difícil de gestionar y requiere mucha colaboración</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Fomenta la comunicación continua con los clientes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Puede carecer de estructura y documentación</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Entregas rápidas e incrementales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No es ideal para proyectos grandes y complejos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IMPLEMENTACIÓN DEL CICLO DE VIDA DEL DESARROLLO DE SISTEMAS</a:t>
            </a:r>
            <a:endParaRPr/>
          </a:p>
        </p:txBody>
      </p:sp>
      <p:sp>
        <p:nvSpPr>
          <p:cNvPr id="433" name="Google Shape;433;p4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BIG-BANG</a:t>
            </a:r>
            <a:endParaRPr/>
          </a:p>
        </p:txBody>
      </p:sp>
      <p:graphicFrame>
        <p:nvGraphicFramePr>
          <p:cNvPr id="434" name="Google Shape;434;p44"/>
          <p:cNvGraphicFramePr/>
          <p:nvPr/>
        </p:nvGraphicFramePr>
        <p:xfrm>
          <a:off x="468311" y="1200757"/>
          <a:ext cx="3000000" cy="3000000"/>
        </p:xfrm>
        <a:graphic>
          <a:graphicData uri="http://schemas.openxmlformats.org/drawingml/2006/table">
            <a:tbl>
              <a:tblPr firstRow="1">
                <a:noFill/>
                <a:tableStyleId>{5A56049E-48E7-488C-AE2D-577A88C0B821}</a:tableStyleId>
              </a:tblPr>
              <a:tblGrid>
                <a:gridCol w="2167250"/>
                <a:gridCol w="2167250"/>
              </a:tblGrid>
              <a:tr h="549300">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s-ES" sz="1800" u="none" cap="none" strike="noStrike"/>
                        <a:t>DESVENTAJAS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r>
              <a:tr h="995475">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Gran flexibilidad y creatividad</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Riesgo elevado y falta de claridad en los requisitos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Adecuado para proyectos pequeños y exploratorios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Puede llevar a resultados inesperados y falta de dirección</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261350">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No requiere planificación detallada al inicio</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700"/>
                        <a:buFont typeface="Calibri"/>
                        <a:buNone/>
                      </a:pPr>
                      <a:r>
                        <a:rPr lang="es-ES" sz="1700" u="none" cap="none" strike="noStrike"/>
                        <a:t>Difícil de controlar y monitorear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pic>
        <p:nvPicPr>
          <p:cNvPr id="435" name="Google Shape;435;p44"/>
          <p:cNvPicPr preferRelativeResize="0"/>
          <p:nvPr>
            <p:ph idx="2" type="pic"/>
          </p:nvPr>
        </p:nvPicPr>
        <p:blipFill rotWithShape="1">
          <a:blip r:embed="rId3">
            <a:alphaModFix/>
          </a:blip>
          <a:srcRect b="374" l="0" r="0" t="372"/>
          <a:stretch/>
        </p:blipFill>
        <p:spPr>
          <a:xfrm>
            <a:off x="5414632" y="1599075"/>
            <a:ext cx="3047992" cy="33151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42" name="Google Shape;442;p45"/>
          <p:cNvSpPr/>
          <p:nvPr/>
        </p:nvSpPr>
        <p:spPr>
          <a:xfrm>
            <a:off x="1276149" y="770440"/>
            <a:ext cx="7204492" cy="453966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La selección del modelo de ciclo de vida de desarrollo de sistemas adecuado es esencial para el éxito de un proyecto, y debe basarse en una evaluación cuidadosa de factores como la complejidad, los requisitos, el equipo, los recursos y el entorno del proyecto.</a:t>
            </a:r>
            <a:endParaRPr b="0" i="0" sz="1400" u="none" cap="none" strike="noStrike">
              <a:solidFill>
                <a:srgbClr val="000000"/>
              </a:solidFill>
              <a:latin typeface="Arial"/>
              <a:ea typeface="Arial"/>
              <a:cs typeface="Arial"/>
              <a:sym typeface="Arial"/>
            </a:endParaRPr>
          </a:p>
          <a:p>
            <a:pPr indent="-177800" lvl="0" marL="285750" marR="0" rtl="0" algn="just">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just">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Mientras algunos modelos como Ágil ofrecen gran flexibilidad y adaptabilidad a los cambios, otros como Cascada proporcionan una estructura clara y definida.</a:t>
            </a:r>
            <a:endParaRPr b="0" i="0" sz="1400" u="none" cap="none" strike="noStrike">
              <a:solidFill>
                <a:srgbClr val="000000"/>
              </a:solidFill>
              <a:latin typeface="Arial"/>
              <a:ea typeface="Arial"/>
              <a:cs typeface="Arial"/>
              <a:sym typeface="Arial"/>
            </a:endParaRPr>
          </a:p>
          <a:p>
            <a:pPr indent="-177800" lvl="0" marL="285750" marR="0" rtl="0" algn="just">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just">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La gestión de riesgos, la disponibilidad de recursos y las habilidades del equipo son aspectos clave en la elección del modelo, influenciando tanto la eficacia del proceso de desarrollo como la calidad del producto final.</a:t>
            </a:r>
            <a:endParaRPr b="0" i="0" sz="1400" u="none" cap="none" strike="noStrike">
              <a:solidFill>
                <a:srgbClr val="000000"/>
              </a:solidFill>
              <a:latin typeface="Arial"/>
              <a:ea typeface="Arial"/>
              <a:cs typeface="Arial"/>
              <a:sym typeface="Arial"/>
            </a:endParaRPr>
          </a:p>
          <a:p>
            <a:pPr indent="-177800" lvl="0" marL="285750" marR="0" rtl="0" algn="just">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just">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La cultura de la organización y la necesidad de interacción continua con los clientes o usuarios finales también juegan un papel importante en la selección del modelo, y deben ser consideradas para garantizar una ejecución exitosa y alineada con las metas del proyecto.</a:t>
            </a:r>
            <a:endParaRPr b="0" i="0" sz="1400" u="none" cap="none" strike="noStrike">
              <a:solidFill>
                <a:srgbClr val="000000"/>
              </a:solidFill>
              <a:latin typeface="Arial"/>
              <a:ea typeface="Arial"/>
              <a:cs typeface="Arial"/>
              <a:sym typeface="Arial"/>
            </a:endParaRPr>
          </a:p>
        </p:txBody>
      </p:sp>
      <p:sp>
        <p:nvSpPr>
          <p:cNvPr id="443" name="Google Shape;443;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700"/>
              <a:buFont typeface="Calibri"/>
              <a:buNone/>
            </a:pPr>
            <a:r>
              <a:rPr b="0" i="0" lang="es-ES" sz="1700" u="none" cap="none" strike="noStrike">
                <a:solidFill>
                  <a:schemeClr val="lt1"/>
                </a:solidFill>
                <a:latin typeface="Calibri"/>
                <a:ea typeface="Calibri"/>
                <a:cs typeface="Calibri"/>
                <a:sym typeface="Calibri"/>
              </a:rPr>
              <a:t>/ CONCLUSIONES</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nvSpPr>
        <p:spPr>
          <a:xfrm>
            <a:off x="398994" y="724844"/>
            <a:ext cx="8185713" cy="436967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Pressman, R. S. (2014). Software Engineering: A Practitioner's Approach. McGraw-Hill Education.</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Whitten, N. (1995). Managing Software Development Projects: Formula for Success. Wiley.</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Cohn, M. (2005). Agile Estimating and Planning. Prentice Hall.</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International Organization for Standardization. (2008). ISO/IEC 12207:2008 - Systems and software engineering.	</a:t>
            </a:r>
            <a:r>
              <a:rPr b="0" i="0" lang="es-ES" sz="16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https://www.iso.org/standard/43447.html</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Schwaber, K., &amp; Sutherland, J. (2020). The Scrum Guide.</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Retrieved from </a:t>
            </a:r>
            <a:r>
              <a:rPr b="0" i="0" lang="es-ES"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https://www.scrumguides.org/</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Institute of Electrical and Electronics Engineers. (n.d.). IEEE Software Engineering Standards.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https://standards.ieee.org/industry-connections/software-engineering.html</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73025" lvl="0" marL="17462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0" name="Google Shape;450;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BIBLIOGRAFÍA</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5"/>
          <p:cNvPicPr preferRelativeResize="0"/>
          <p:nvPr>
            <p:ph idx="2" type="pic"/>
          </p:nvPr>
        </p:nvPicPr>
        <p:blipFill rotWithShape="1">
          <a:blip r:embed="rId3">
            <a:alphaModFix/>
          </a:blip>
          <a:srcRect b="374" l="0" r="0" t="372"/>
          <a:stretch/>
        </p:blipFill>
        <p:spPr>
          <a:xfrm>
            <a:off x="5166804" y="1177927"/>
            <a:ext cx="3309184" cy="3599223"/>
          </a:xfrm>
          <a:prstGeom prst="rect">
            <a:avLst/>
          </a:prstGeom>
          <a:noFill/>
          <a:ln>
            <a:noFill/>
          </a:ln>
        </p:spPr>
      </p:pic>
      <p:sp>
        <p:nvSpPr>
          <p:cNvPr id="86" name="Google Shape;86;p5"/>
          <p:cNvSpPr txBox="1"/>
          <p:nvPr>
            <p:ph idx="4" type="body"/>
          </p:nvPr>
        </p:nvSpPr>
        <p:spPr>
          <a:xfrm>
            <a:off x="805664" y="1177927"/>
            <a:ext cx="4103687"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200"/>
              <a:buNone/>
            </a:pPr>
            <a:r>
              <a:rPr lang="es-ES"/>
              <a:t>El ciclo de vida de desarrollo de sistemas de información consta típicamente de las siguientes etapas:</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Planificación</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Análisis</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Diseño</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Desarrollo</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Pruebas</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Implementación</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Mantenimiento y soporte</a:t>
            </a:r>
            <a:endParaRPr/>
          </a:p>
          <a:p>
            <a:pPr indent="-273048" lvl="1" marL="538163" rtl="0" algn="just">
              <a:lnSpc>
                <a:spcPct val="100000"/>
              </a:lnSpc>
              <a:spcBef>
                <a:spcPts val="600"/>
              </a:spcBef>
              <a:spcAft>
                <a:spcPts val="0"/>
              </a:spcAft>
              <a:buClr>
                <a:schemeClr val="dk1"/>
              </a:buClr>
              <a:buSzPts val="1600"/>
              <a:buFont typeface="Calibri"/>
              <a:buAutoNum type="arabicPeriod"/>
            </a:pPr>
            <a:r>
              <a:rPr lang="es-ES"/>
              <a:t>Retiro o reemplazo</a:t>
            </a:r>
            <a:endParaRPr/>
          </a:p>
        </p:txBody>
      </p:sp>
      <p:sp>
        <p:nvSpPr>
          <p:cNvPr id="87" name="Google Shape;87;p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ETAPAS SDLC</a:t>
            </a:r>
            <a:endParaRPr/>
          </a:p>
        </p:txBody>
      </p:sp>
      <p:sp>
        <p:nvSpPr>
          <p:cNvPr id="88" name="Google Shape;88;p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6"/>
          <p:cNvPicPr preferRelativeResize="0"/>
          <p:nvPr>
            <p:ph idx="2" type="pic"/>
          </p:nvPr>
        </p:nvPicPr>
        <p:blipFill rotWithShape="1">
          <a:blip r:embed="rId3">
            <a:alphaModFix/>
          </a:blip>
          <a:srcRect b="0" l="435" r="435" t="0"/>
          <a:stretch/>
        </p:blipFill>
        <p:spPr>
          <a:xfrm>
            <a:off x="5072711" y="1262934"/>
            <a:ext cx="3610351" cy="3926786"/>
          </a:xfrm>
          <a:prstGeom prst="rect">
            <a:avLst/>
          </a:prstGeom>
          <a:noFill/>
          <a:ln>
            <a:noFill/>
          </a:ln>
        </p:spPr>
      </p:pic>
      <p:sp>
        <p:nvSpPr>
          <p:cNvPr id="95" name="Google Shape;95;p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MODELOS SDLC </a:t>
            </a:r>
            <a:endParaRPr/>
          </a:p>
        </p:txBody>
      </p:sp>
      <p:sp>
        <p:nvSpPr>
          <p:cNvPr id="96" name="Google Shape;96;p6"/>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Existen diversos modelos o enfoques de ciclos de vida para el desarrollo de sistemas de información, cada uno diseñado para abordar distintos tipos de proyectos y necesidades organizacionales.</a:t>
            </a:r>
            <a:endParaRPr/>
          </a:p>
          <a:p>
            <a:pPr indent="-266700" lvl="0" marL="266700" rtl="0" algn="l">
              <a:lnSpc>
                <a:spcPct val="100000"/>
              </a:lnSpc>
              <a:spcBef>
                <a:spcPts val="1200"/>
              </a:spcBef>
              <a:spcAft>
                <a:spcPts val="0"/>
              </a:spcAft>
              <a:buClr>
                <a:schemeClr val="dk1"/>
              </a:buClr>
              <a:buSzPts val="1200"/>
              <a:buChar char="❑"/>
            </a:pPr>
            <a:r>
              <a:rPr lang="es-ES"/>
              <a:t>No hay un modelo “mejor” o “único” para todos los proyectos. La elección de un enfoque particular debe basarse en:</a:t>
            </a:r>
            <a:endParaRPr/>
          </a:p>
          <a:p>
            <a:pPr indent="-265113" lvl="1" marL="531813" rtl="0" algn="l">
              <a:lnSpc>
                <a:spcPct val="100000"/>
              </a:lnSpc>
              <a:spcBef>
                <a:spcPts val="600"/>
              </a:spcBef>
              <a:spcAft>
                <a:spcPts val="0"/>
              </a:spcAft>
              <a:buClr>
                <a:schemeClr val="dk1"/>
              </a:buClr>
              <a:buSzPts val="1600"/>
              <a:buChar char="→"/>
            </a:pPr>
            <a:r>
              <a:rPr lang="es-ES"/>
              <a:t>Las necesidades</a:t>
            </a:r>
            <a:endParaRPr/>
          </a:p>
          <a:p>
            <a:pPr indent="-265113" lvl="1" marL="531813" rtl="0" algn="l">
              <a:lnSpc>
                <a:spcPct val="100000"/>
              </a:lnSpc>
              <a:spcBef>
                <a:spcPts val="600"/>
              </a:spcBef>
              <a:spcAft>
                <a:spcPts val="0"/>
              </a:spcAft>
              <a:buClr>
                <a:schemeClr val="dk1"/>
              </a:buClr>
              <a:buSzPts val="1600"/>
              <a:buChar char="→"/>
            </a:pPr>
            <a:r>
              <a:rPr lang="es-ES"/>
              <a:t>Requisitos</a:t>
            </a:r>
            <a:endParaRPr/>
          </a:p>
          <a:p>
            <a:pPr indent="-265113" lvl="1" marL="531813" rtl="0" algn="l">
              <a:lnSpc>
                <a:spcPct val="100000"/>
              </a:lnSpc>
              <a:spcBef>
                <a:spcPts val="600"/>
              </a:spcBef>
              <a:spcAft>
                <a:spcPts val="0"/>
              </a:spcAft>
              <a:buClr>
                <a:schemeClr val="dk1"/>
              </a:buClr>
              <a:buSzPts val="1600"/>
              <a:buChar char="→"/>
            </a:pPr>
            <a:r>
              <a:rPr lang="es-ES"/>
              <a:t>Tamaño y complejidad del proyecto</a:t>
            </a:r>
            <a:endParaRPr/>
          </a:p>
          <a:p>
            <a:pPr indent="-265113" lvl="1" marL="531813" rtl="0" algn="l">
              <a:lnSpc>
                <a:spcPct val="100000"/>
              </a:lnSpc>
              <a:spcBef>
                <a:spcPts val="600"/>
              </a:spcBef>
              <a:spcAft>
                <a:spcPts val="0"/>
              </a:spcAft>
              <a:buClr>
                <a:schemeClr val="dk1"/>
              </a:buClr>
              <a:buSzPts val="1600"/>
              <a:buChar char="→"/>
            </a:pPr>
            <a:r>
              <a:rPr lang="es-ES"/>
              <a:t>La cultura y las prácticas de la organización</a:t>
            </a:r>
            <a:endParaRPr/>
          </a:p>
        </p:txBody>
      </p:sp>
      <p:sp>
        <p:nvSpPr>
          <p:cNvPr id="97" name="Google Shape;97;p6"/>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7"/>
          <p:cNvPicPr preferRelativeResize="0"/>
          <p:nvPr>
            <p:ph idx="2" type="pic"/>
          </p:nvPr>
        </p:nvPicPr>
        <p:blipFill rotWithShape="1">
          <a:blip r:embed="rId3">
            <a:alphaModFix/>
          </a:blip>
          <a:srcRect b="374" l="0" r="0" t="372"/>
          <a:stretch/>
        </p:blipFill>
        <p:spPr>
          <a:xfrm>
            <a:off x="4901864" y="1163637"/>
            <a:ext cx="3773824" cy="4104587"/>
          </a:xfrm>
          <a:prstGeom prst="rect">
            <a:avLst/>
          </a:prstGeom>
          <a:noFill/>
          <a:ln>
            <a:noFill/>
          </a:ln>
        </p:spPr>
      </p:pic>
      <p:sp>
        <p:nvSpPr>
          <p:cNvPr id="104" name="Google Shape;104;p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EN CASCADA</a:t>
            </a:r>
            <a:endParaRPr/>
          </a:p>
        </p:txBody>
      </p:sp>
      <p:sp>
        <p:nvSpPr>
          <p:cNvPr id="105" name="Google Shape;105;p7"/>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just">
              <a:lnSpc>
                <a:spcPct val="100000"/>
              </a:lnSpc>
              <a:spcBef>
                <a:spcPts val="0"/>
              </a:spcBef>
              <a:spcAft>
                <a:spcPts val="0"/>
              </a:spcAft>
              <a:buClr>
                <a:schemeClr val="dk1"/>
              </a:buClr>
              <a:buSzPts val="1200"/>
              <a:buFont typeface="Noto Sans Symbols"/>
              <a:buChar char="❑"/>
            </a:pPr>
            <a:r>
              <a:rPr lang="es-ES"/>
              <a:t>Secuencial, una fase sigue a otra. No permite mucha flexibilidad en los cambios una vez que la fase ha comenzado.</a:t>
            </a:r>
            <a:endParaRPr/>
          </a:p>
          <a:p>
            <a:pPr indent="-266700" lvl="0" marL="266700" rtl="0" algn="just">
              <a:lnSpc>
                <a:spcPct val="100000"/>
              </a:lnSpc>
              <a:spcBef>
                <a:spcPts val="1200"/>
              </a:spcBef>
              <a:spcAft>
                <a:spcPts val="0"/>
              </a:spcAft>
              <a:buClr>
                <a:schemeClr val="dk1"/>
              </a:buClr>
              <a:buSzPts val="1200"/>
              <a:buChar char="❑"/>
            </a:pPr>
            <a:r>
              <a:rPr lang="es-ES"/>
              <a:t>Fases:</a:t>
            </a:r>
            <a:endParaRPr/>
          </a:p>
          <a:p>
            <a:pPr indent="-265113" lvl="1" marL="531813" rtl="0" algn="just">
              <a:lnSpc>
                <a:spcPct val="100000"/>
              </a:lnSpc>
              <a:spcBef>
                <a:spcPts val="300"/>
              </a:spcBef>
              <a:spcAft>
                <a:spcPts val="0"/>
              </a:spcAft>
              <a:buClr>
                <a:schemeClr val="dk1"/>
              </a:buClr>
              <a:buSzPts val="1600"/>
              <a:buChar char="→"/>
            </a:pPr>
            <a:r>
              <a:rPr lang="es-ES"/>
              <a:t>Requisitos</a:t>
            </a:r>
            <a:endParaRPr/>
          </a:p>
          <a:p>
            <a:pPr indent="-265113" lvl="1" marL="531813" rtl="0" algn="just">
              <a:lnSpc>
                <a:spcPct val="100000"/>
              </a:lnSpc>
              <a:spcBef>
                <a:spcPts val="300"/>
              </a:spcBef>
              <a:spcAft>
                <a:spcPts val="0"/>
              </a:spcAft>
              <a:buClr>
                <a:schemeClr val="dk1"/>
              </a:buClr>
              <a:buSzPts val="1600"/>
              <a:buChar char="→"/>
            </a:pPr>
            <a:r>
              <a:rPr lang="es-ES"/>
              <a:t>Diseño</a:t>
            </a:r>
            <a:endParaRPr/>
          </a:p>
          <a:p>
            <a:pPr indent="-265113" lvl="1" marL="531813" rtl="0" algn="just">
              <a:lnSpc>
                <a:spcPct val="100000"/>
              </a:lnSpc>
              <a:spcBef>
                <a:spcPts val="300"/>
              </a:spcBef>
              <a:spcAft>
                <a:spcPts val="0"/>
              </a:spcAft>
              <a:buClr>
                <a:schemeClr val="dk1"/>
              </a:buClr>
              <a:buSzPts val="1600"/>
              <a:buChar char="→"/>
            </a:pPr>
            <a:r>
              <a:rPr lang="es-ES"/>
              <a:t>Codificación</a:t>
            </a:r>
            <a:endParaRPr/>
          </a:p>
          <a:p>
            <a:pPr indent="-265113" lvl="1" marL="531813" rtl="0" algn="just">
              <a:lnSpc>
                <a:spcPct val="100000"/>
              </a:lnSpc>
              <a:spcBef>
                <a:spcPts val="300"/>
              </a:spcBef>
              <a:spcAft>
                <a:spcPts val="0"/>
              </a:spcAft>
              <a:buClr>
                <a:schemeClr val="dk1"/>
              </a:buClr>
              <a:buSzPts val="1600"/>
              <a:buChar char="→"/>
            </a:pPr>
            <a:r>
              <a:rPr lang="es-ES"/>
              <a:t>Pruebas</a:t>
            </a:r>
            <a:endParaRPr/>
          </a:p>
          <a:p>
            <a:pPr indent="-265113" lvl="1" marL="531813" rtl="0" algn="just">
              <a:lnSpc>
                <a:spcPct val="100000"/>
              </a:lnSpc>
              <a:spcBef>
                <a:spcPts val="300"/>
              </a:spcBef>
              <a:spcAft>
                <a:spcPts val="0"/>
              </a:spcAft>
              <a:buClr>
                <a:schemeClr val="dk1"/>
              </a:buClr>
              <a:buSzPts val="1600"/>
              <a:buChar char="→"/>
            </a:pPr>
            <a:r>
              <a:rPr lang="es-ES"/>
              <a:t>Despliegue</a:t>
            </a:r>
            <a:endParaRPr/>
          </a:p>
          <a:p>
            <a:pPr indent="-265113" lvl="1" marL="531813" rtl="0" algn="just">
              <a:lnSpc>
                <a:spcPct val="100000"/>
              </a:lnSpc>
              <a:spcBef>
                <a:spcPts val="300"/>
              </a:spcBef>
              <a:spcAft>
                <a:spcPts val="0"/>
              </a:spcAft>
              <a:buClr>
                <a:schemeClr val="dk1"/>
              </a:buClr>
              <a:buSzPts val="1600"/>
              <a:buChar char="→"/>
            </a:pPr>
            <a:r>
              <a:rPr lang="es-ES"/>
              <a:t>Mantenimiento</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Usualmente empleado en proyectos grandes y complejos donde los requisitos están bien definidos y hay poca incertidumbre.</a:t>
            </a:r>
            <a:endParaRPr/>
          </a:p>
        </p:txBody>
      </p:sp>
      <p:sp>
        <p:nvSpPr>
          <p:cNvPr id="106" name="Google Shape;106;p7"/>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8"/>
          <p:cNvPicPr preferRelativeResize="0"/>
          <p:nvPr>
            <p:ph idx="2" type="pic"/>
          </p:nvPr>
        </p:nvPicPr>
        <p:blipFill rotWithShape="1">
          <a:blip r:embed="rId3">
            <a:alphaModFix/>
          </a:blip>
          <a:srcRect b="374" l="0" r="0" t="372"/>
          <a:stretch/>
        </p:blipFill>
        <p:spPr>
          <a:xfrm>
            <a:off x="5202315" y="1163638"/>
            <a:ext cx="3317347" cy="3608101"/>
          </a:xfrm>
          <a:prstGeom prst="rect">
            <a:avLst/>
          </a:prstGeom>
          <a:noFill/>
          <a:ln>
            <a:noFill/>
          </a:ln>
        </p:spPr>
      </p:pic>
      <p:sp>
        <p:nvSpPr>
          <p:cNvPr id="113" name="Google Shape;113;p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ÁGIL</a:t>
            </a:r>
            <a:endParaRPr/>
          </a:p>
        </p:txBody>
      </p:sp>
      <p:sp>
        <p:nvSpPr>
          <p:cNvPr id="114" name="Google Shape;114;p8"/>
          <p:cNvSpPr txBox="1"/>
          <p:nvPr>
            <p:ph idx="4" type="body"/>
          </p:nvPr>
        </p:nvSpPr>
        <p:spPr>
          <a:xfrm>
            <a:off x="983218" y="1163638"/>
            <a:ext cx="4103687" cy="4096800"/>
          </a:xfrm>
          <a:prstGeom prst="rect">
            <a:avLst/>
          </a:prstGeom>
          <a:noFill/>
          <a:ln>
            <a:noFill/>
          </a:ln>
        </p:spPr>
        <p:txBody>
          <a:bodyPr anchorCtr="0" anchor="t" bIns="45700" lIns="91425" spcFirstLastPara="1" rIns="91425" wrap="square" tIns="45700">
            <a:noAutofit/>
          </a:bodyPr>
          <a:lstStyle/>
          <a:p>
            <a:pPr indent="-266700" lvl="0" marL="266700" rtl="0" algn="just">
              <a:lnSpc>
                <a:spcPct val="100000"/>
              </a:lnSpc>
              <a:spcBef>
                <a:spcPts val="0"/>
              </a:spcBef>
              <a:spcAft>
                <a:spcPts val="0"/>
              </a:spcAft>
              <a:buClr>
                <a:schemeClr val="dk1"/>
              </a:buClr>
              <a:buSzPts val="1200"/>
              <a:buFont typeface="Noto Sans Symbols"/>
              <a:buChar char="❑"/>
            </a:pPr>
            <a:r>
              <a:rPr lang="es-ES"/>
              <a:t>Fomenta la colaboración, adaptación a cambios, y entrega rápida.</a:t>
            </a:r>
            <a:endParaRPr/>
          </a:p>
          <a:p>
            <a:pPr indent="-266700" lvl="0" marL="266700" rtl="0" algn="just">
              <a:lnSpc>
                <a:spcPct val="100000"/>
              </a:lnSpc>
              <a:spcBef>
                <a:spcPts val="1200"/>
              </a:spcBef>
              <a:spcAft>
                <a:spcPts val="0"/>
              </a:spcAft>
              <a:buClr>
                <a:schemeClr val="dk1"/>
              </a:buClr>
              <a:buSzPts val="1200"/>
              <a:buChar char="❑"/>
            </a:pPr>
            <a:r>
              <a:rPr lang="es-ES"/>
              <a:t>Fases:</a:t>
            </a:r>
            <a:endParaRPr/>
          </a:p>
          <a:p>
            <a:pPr indent="-265113" lvl="1" marL="531813" rtl="0" algn="just">
              <a:lnSpc>
                <a:spcPct val="100000"/>
              </a:lnSpc>
              <a:spcBef>
                <a:spcPts val="300"/>
              </a:spcBef>
              <a:spcAft>
                <a:spcPts val="0"/>
              </a:spcAft>
              <a:buClr>
                <a:schemeClr val="dk1"/>
              </a:buClr>
              <a:buSzPts val="1600"/>
              <a:buChar char="→"/>
            </a:pPr>
            <a:r>
              <a:rPr lang="es-ES"/>
              <a:t>Planificación</a:t>
            </a:r>
            <a:endParaRPr/>
          </a:p>
          <a:p>
            <a:pPr indent="-265113" lvl="1" marL="531813" rtl="0" algn="just">
              <a:lnSpc>
                <a:spcPct val="100000"/>
              </a:lnSpc>
              <a:spcBef>
                <a:spcPts val="300"/>
              </a:spcBef>
              <a:spcAft>
                <a:spcPts val="0"/>
              </a:spcAft>
              <a:buClr>
                <a:schemeClr val="dk1"/>
              </a:buClr>
              <a:buSzPts val="1600"/>
              <a:buChar char="→"/>
            </a:pPr>
            <a:r>
              <a:rPr lang="es-ES"/>
              <a:t>Diseño e Implementación</a:t>
            </a:r>
            <a:endParaRPr/>
          </a:p>
          <a:p>
            <a:pPr indent="-265113" lvl="1" marL="531813" rtl="0" algn="just">
              <a:lnSpc>
                <a:spcPct val="100000"/>
              </a:lnSpc>
              <a:spcBef>
                <a:spcPts val="300"/>
              </a:spcBef>
              <a:spcAft>
                <a:spcPts val="0"/>
              </a:spcAft>
              <a:buClr>
                <a:schemeClr val="dk1"/>
              </a:buClr>
              <a:buSzPts val="1600"/>
              <a:buChar char="→"/>
            </a:pPr>
            <a:r>
              <a:rPr lang="es-ES"/>
              <a:t>Pruebas</a:t>
            </a:r>
            <a:endParaRPr/>
          </a:p>
          <a:p>
            <a:pPr indent="-265113" lvl="1" marL="531813" rtl="0" algn="just">
              <a:lnSpc>
                <a:spcPct val="100000"/>
              </a:lnSpc>
              <a:spcBef>
                <a:spcPts val="300"/>
              </a:spcBef>
              <a:spcAft>
                <a:spcPts val="0"/>
              </a:spcAft>
              <a:buClr>
                <a:schemeClr val="dk1"/>
              </a:buClr>
              <a:buSzPts val="1600"/>
              <a:buChar char="→"/>
            </a:pPr>
            <a:r>
              <a:rPr lang="es-ES"/>
              <a:t>Revisión</a:t>
            </a:r>
            <a:endParaRPr/>
          </a:p>
          <a:p>
            <a:pPr indent="-265113" lvl="1" marL="531813" rtl="0" algn="just">
              <a:lnSpc>
                <a:spcPct val="100000"/>
              </a:lnSpc>
              <a:spcBef>
                <a:spcPts val="300"/>
              </a:spcBef>
              <a:spcAft>
                <a:spcPts val="0"/>
              </a:spcAft>
              <a:buClr>
                <a:schemeClr val="dk1"/>
              </a:buClr>
              <a:buSzPts val="1600"/>
              <a:buChar char="→"/>
            </a:pPr>
            <a:r>
              <a:rPr lang="es-ES"/>
              <a:t>Lanzamiento</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Usualmente empleado en proyectos que requieren flexibilidad y donde los requisitos pueden cambiar.</a:t>
            </a:r>
            <a:endParaRPr/>
          </a:p>
        </p:txBody>
      </p:sp>
      <p:sp>
        <p:nvSpPr>
          <p:cNvPr id="115" name="Google Shape;115;p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MODELO SCRUM</a:t>
            </a:r>
            <a:endParaRPr/>
          </a:p>
        </p:txBody>
      </p:sp>
      <p:sp>
        <p:nvSpPr>
          <p:cNvPr id="122" name="Google Shape;122;p9"/>
          <p:cNvSpPr txBox="1"/>
          <p:nvPr>
            <p:ph idx="4" type="body"/>
          </p:nvPr>
        </p:nvSpPr>
        <p:spPr>
          <a:xfrm>
            <a:off x="867808"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enfoca en entregas rápidas e iterativas, con una revisión y adaptación constantes.</a:t>
            </a:r>
            <a:endParaRPr/>
          </a:p>
          <a:p>
            <a:pPr indent="-266700" lvl="0" marL="266700" rtl="0" algn="l">
              <a:lnSpc>
                <a:spcPct val="100000"/>
              </a:lnSpc>
              <a:spcBef>
                <a:spcPts val="1200"/>
              </a:spcBef>
              <a:spcAft>
                <a:spcPts val="0"/>
              </a:spcAft>
              <a:buClr>
                <a:schemeClr val="dk1"/>
              </a:buClr>
              <a:buSzPts val="1200"/>
              <a:buChar char="❑"/>
            </a:pPr>
            <a:r>
              <a:rPr lang="es-ES"/>
              <a:t>Fases:</a:t>
            </a:r>
            <a:endParaRPr/>
          </a:p>
          <a:p>
            <a:pPr indent="-265113" lvl="1" marL="531813" rtl="0" algn="l">
              <a:lnSpc>
                <a:spcPct val="100000"/>
              </a:lnSpc>
              <a:spcBef>
                <a:spcPts val="600"/>
              </a:spcBef>
              <a:spcAft>
                <a:spcPts val="0"/>
              </a:spcAft>
              <a:buClr>
                <a:schemeClr val="dk1"/>
              </a:buClr>
              <a:buSzPts val="1600"/>
              <a:buChar char="→"/>
            </a:pPr>
            <a:r>
              <a:rPr lang="es-ES"/>
              <a:t>Sprint Planning</a:t>
            </a:r>
            <a:endParaRPr/>
          </a:p>
          <a:p>
            <a:pPr indent="-265113" lvl="1" marL="531813" rtl="0" algn="l">
              <a:lnSpc>
                <a:spcPct val="100000"/>
              </a:lnSpc>
              <a:spcBef>
                <a:spcPts val="600"/>
              </a:spcBef>
              <a:spcAft>
                <a:spcPts val="0"/>
              </a:spcAft>
              <a:buClr>
                <a:schemeClr val="dk1"/>
              </a:buClr>
              <a:buSzPts val="1600"/>
              <a:buChar char="→"/>
            </a:pPr>
            <a:r>
              <a:rPr lang="es-ES"/>
              <a:t>Daily Standups</a:t>
            </a:r>
            <a:endParaRPr/>
          </a:p>
          <a:p>
            <a:pPr indent="-265113" lvl="1" marL="531813" rtl="0" algn="l">
              <a:lnSpc>
                <a:spcPct val="100000"/>
              </a:lnSpc>
              <a:spcBef>
                <a:spcPts val="600"/>
              </a:spcBef>
              <a:spcAft>
                <a:spcPts val="0"/>
              </a:spcAft>
              <a:buClr>
                <a:schemeClr val="dk1"/>
              </a:buClr>
              <a:buSzPts val="1600"/>
              <a:buChar char="→"/>
            </a:pPr>
            <a:r>
              <a:rPr lang="es-ES"/>
              <a:t>Sprint Review</a:t>
            </a:r>
            <a:endParaRPr/>
          </a:p>
          <a:p>
            <a:pPr indent="-265113" lvl="1" marL="531813" rtl="0" algn="l">
              <a:lnSpc>
                <a:spcPct val="100000"/>
              </a:lnSpc>
              <a:spcBef>
                <a:spcPts val="600"/>
              </a:spcBef>
              <a:spcAft>
                <a:spcPts val="0"/>
              </a:spcAft>
              <a:buClr>
                <a:schemeClr val="dk1"/>
              </a:buClr>
              <a:buSzPts val="1600"/>
              <a:buChar char="→"/>
            </a:pPr>
            <a:r>
              <a:rPr lang="es-ES"/>
              <a:t>Sprint Retrospective</a:t>
            </a:r>
            <a:endParaRPr/>
          </a:p>
          <a:p>
            <a:pPr indent="-266700" lvl="0" marL="266700" rtl="0" algn="l">
              <a:lnSpc>
                <a:spcPct val="100000"/>
              </a:lnSpc>
              <a:spcBef>
                <a:spcPts val="1200"/>
              </a:spcBef>
              <a:spcAft>
                <a:spcPts val="0"/>
              </a:spcAft>
              <a:buClr>
                <a:schemeClr val="dk1"/>
              </a:buClr>
              <a:buSzPts val="1200"/>
              <a:buChar char="❑"/>
            </a:pPr>
            <a:r>
              <a:rPr lang="es-ES"/>
              <a:t>Usualmente empleado en proyectos que requieren entregas rápidas y colaboración constante entre el equipo.</a:t>
            </a:r>
            <a:endParaRPr/>
          </a:p>
        </p:txBody>
      </p:sp>
      <p:pic>
        <p:nvPicPr>
          <p:cNvPr id="123" name="Google Shape;123;p9"/>
          <p:cNvPicPr preferRelativeResize="0"/>
          <p:nvPr>
            <p:ph idx="2" type="pic"/>
          </p:nvPr>
        </p:nvPicPr>
        <p:blipFill rotWithShape="1">
          <a:blip r:embed="rId3">
            <a:alphaModFix/>
          </a:blip>
          <a:srcRect b="374" l="0" r="0" t="372"/>
          <a:stretch/>
        </p:blipFill>
        <p:spPr>
          <a:xfrm>
            <a:off x="4882718" y="1328969"/>
            <a:ext cx="3488924" cy="3794716"/>
          </a:xfrm>
          <a:prstGeom prst="rect">
            <a:avLst/>
          </a:prstGeom>
          <a:noFill/>
          <a:ln>
            <a:noFill/>
          </a:ln>
        </p:spPr>
      </p:pic>
      <p:sp>
        <p:nvSpPr>
          <p:cNvPr id="124" name="Google Shape;124;p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DEFINICIONES - CICLO DE VIDA DEL DESARROLLO DE SISTEMAS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